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Inter Bold" panose="020B0604020202020204" charset="0"/>
      <p:regular r:id="rId21"/>
    </p:embeddedFont>
    <p:embeddedFont>
      <p:font typeface="Raleway" pitchFamily="2" charset="0"/>
      <p:regular r:id="rId22"/>
    </p:embeddedFont>
    <p:embeddedFont>
      <p:font typeface="Raleway Bold" panose="020B0604020202020204" charset="0"/>
      <p:regular r:id="rId23"/>
    </p:embeddedFont>
    <p:embeddedFont>
      <p:font typeface="Raleway Medium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87.png"/><Relationship Id="rId4" Type="http://schemas.openxmlformats.org/officeDocument/2006/relationships/image" Target="../media/image70.svg"/><Relationship Id="rId9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88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97.svg"/><Relationship Id="rId4" Type="http://schemas.openxmlformats.org/officeDocument/2006/relationships/image" Target="../media/image70.sv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1.jpeg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6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28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65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64.svg"/><Relationship Id="rId4" Type="http://schemas.openxmlformats.org/officeDocument/2006/relationships/image" Target="../media/image66.sv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svg"/><Relationship Id="rId9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87722" y="-2093002"/>
            <a:ext cx="4700278" cy="8679684"/>
            <a:chOff x="0" y="0"/>
            <a:chExt cx="1237933" cy="22860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7933" cy="2286007"/>
            </a:xfrm>
            <a:custGeom>
              <a:avLst/>
              <a:gdLst/>
              <a:ahLst/>
              <a:cxnLst/>
              <a:rect l="l" t="t" r="r" b="b"/>
              <a:pathLst>
                <a:path w="1237933" h="2286007">
                  <a:moveTo>
                    <a:pt x="618967" y="0"/>
                  </a:moveTo>
                  <a:lnTo>
                    <a:pt x="618967" y="0"/>
                  </a:lnTo>
                  <a:cubicBezTo>
                    <a:pt x="783127" y="0"/>
                    <a:pt x="940563" y="65212"/>
                    <a:pt x="1056642" y="181291"/>
                  </a:cubicBezTo>
                  <a:cubicBezTo>
                    <a:pt x="1172721" y="297370"/>
                    <a:pt x="1237933" y="454806"/>
                    <a:pt x="1237933" y="618967"/>
                  </a:cubicBezTo>
                  <a:lnTo>
                    <a:pt x="1237933" y="1667041"/>
                  </a:lnTo>
                  <a:cubicBezTo>
                    <a:pt x="1237933" y="2008887"/>
                    <a:pt x="960812" y="2286007"/>
                    <a:pt x="618967" y="2286007"/>
                  </a:cubicBezTo>
                  <a:lnTo>
                    <a:pt x="618967" y="2286007"/>
                  </a:lnTo>
                  <a:cubicBezTo>
                    <a:pt x="454806" y="2286007"/>
                    <a:pt x="297370" y="2220795"/>
                    <a:pt x="181291" y="2104716"/>
                  </a:cubicBezTo>
                  <a:cubicBezTo>
                    <a:pt x="65212" y="1988638"/>
                    <a:pt x="0" y="1831201"/>
                    <a:pt x="0" y="1667041"/>
                  </a:cubicBezTo>
                  <a:lnTo>
                    <a:pt x="0" y="618967"/>
                  </a:lnTo>
                  <a:cubicBezTo>
                    <a:pt x="0" y="277121"/>
                    <a:pt x="277121" y="0"/>
                    <a:pt x="618967" y="0"/>
                  </a:cubicBezTo>
                  <a:close/>
                </a:path>
              </a:pathLst>
            </a:custGeom>
            <a:solidFill>
              <a:srgbClr val="4A17B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37933" cy="2324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995015" y="524183"/>
            <a:ext cx="5292985" cy="5292985"/>
          </a:xfrm>
          <a:custGeom>
            <a:avLst/>
            <a:gdLst/>
            <a:ahLst/>
            <a:cxnLst/>
            <a:rect l="l" t="t" r="r" b="b"/>
            <a:pathLst>
              <a:path w="5292985" h="5292985">
                <a:moveTo>
                  <a:pt x="0" y="0"/>
                </a:moveTo>
                <a:lnTo>
                  <a:pt x="5292985" y="0"/>
                </a:lnTo>
                <a:lnTo>
                  <a:pt x="5292985" y="5292985"/>
                </a:lnTo>
                <a:lnTo>
                  <a:pt x="0" y="529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656607" y="8375327"/>
            <a:ext cx="1726056" cy="1708795"/>
          </a:xfrm>
          <a:custGeom>
            <a:avLst/>
            <a:gdLst/>
            <a:ahLst/>
            <a:cxnLst/>
            <a:rect l="l" t="t" r="r" b="b"/>
            <a:pathLst>
              <a:path w="1726056" h="1708795">
                <a:moveTo>
                  <a:pt x="1726056" y="0"/>
                </a:moveTo>
                <a:lnTo>
                  <a:pt x="0" y="0"/>
                </a:lnTo>
                <a:lnTo>
                  <a:pt x="0" y="1708796"/>
                </a:lnTo>
                <a:lnTo>
                  <a:pt x="1726056" y="1708796"/>
                </a:lnTo>
                <a:lnTo>
                  <a:pt x="1726056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99489" y="2174470"/>
            <a:ext cx="7929230" cy="6598672"/>
            <a:chOff x="0" y="0"/>
            <a:chExt cx="946516" cy="7876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6516" cy="787686"/>
            </a:xfrm>
            <a:custGeom>
              <a:avLst/>
              <a:gdLst/>
              <a:ahLst/>
              <a:cxnLst/>
              <a:rect l="l" t="t" r="r" b="b"/>
              <a:pathLst>
                <a:path w="946516" h="787686">
                  <a:moveTo>
                    <a:pt x="32220" y="0"/>
                  </a:moveTo>
                  <a:lnTo>
                    <a:pt x="914295" y="0"/>
                  </a:lnTo>
                  <a:cubicBezTo>
                    <a:pt x="932090" y="0"/>
                    <a:pt x="946516" y="14426"/>
                    <a:pt x="946516" y="32220"/>
                  </a:cubicBezTo>
                  <a:lnTo>
                    <a:pt x="946516" y="755466"/>
                  </a:lnTo>
                  <a:cubicBezTo>
                    <a:pt x="946516" y="773261"/>
                    <a:pt x="932090" y="787686"/>
                    <a:pt x="914295" y="787686"/>
                  </a:cubicBezTo>
                  <a:lnTo>
                    <a:pt x="32220" y="787686"/>
                  </a:lnTo>
                  <a:cubicBezTo>
                    <a:pt x="14426" y="787686"/>
                    <a:pt x="0" y="773261"/>
                    <a:pt x="0" y="755466"/>
                  </a:cubicBezTo>
                  <a:lnTo>
                    <a:pt x="0" y="32220"/>
                  </a:lnTo>
                  <a:cubicBezTo>
                    <a:pt x="0" y="14426"/>
                    <a:pt x="14426" y="0"/>
                    <a:pt x="32220" y="0"/>
                  </a:cubicBezTo>
                  <a:close/>
                </a:path>
              </a:pathLst>
            </a:custGeom>
            <a:blipFill>
              <a:blip r:embed="rId7"/>
              <a:stretch>
                <a:fillRect l="-26147" r="-39926" b="-3771"/>
              </a:stretch>
            </a:blipFill>
            <a:ln w="28575" cap="rnd">
              <a:solidFill>
                <a:srgbClr val="8675FF"/>
              </a:solidFill>
              <a:prstDash val="solid"/>
              <a:round/>
            </a:ln>
          </p:spPr>
        </p:sp>
      </p:grpSp>
      <p:sp>
        <p:nvSpPr>
          <p:cNvPr id="10" name="AutoShape 10"/>
          <p:cNvSpPr/>
          <p:nvPr/>
        </p:nvSpPr>
        <p:spPr>
          <a:xfrm>
            <a:off x="1441794" y="5845743"/>
            <a:ext cx="1364258" cy="0"/>
          </a:xfrm>
          <a:prstGeom prst="line">
            <a:avLst/>
          </a:prstGeom>
          <a:ln w="57150" cap="flat">
            <a:solidFill>
              <a:srgbClr val="1712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5400000">
            <a:off x="9099404" y="8628169"/>
            <a:ext cx="849457" cy="760264"/>
          </a:xfrm>
          <a:custGeom>
            <a:avLst/>
            <a:gdLst/>
            <a:ahLst/>
            <a:cxnLst/>
            <a:rect l="l" t="t" r="r" b="b"/>
            <a:pathLst>
              <a:path w="849457" h="760264">
                <a:moveTo>
                  <a:pt x="0" y="0"/>
                </a:moveTo>
                <a:lnTo>
                  <a:pt x="849457" y="0"/>
                </a:lnTo>
                <a:lnTo>
                  <a:pt x="849457" y="760264"/>
                </a:lnTo>
                <a:lnTo>
                  <a:pt x="0" y="760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886895" y="9433030"/>
            <a:ext cx="1047829" cy="442708"/>
          </a:xfrm>
          <a:custGeom>
            <a:avLst/>
            <a:gdLst/>
            <a:ahLst/>
            <a:cxnLst/>
            <a:rect l="l" t="t" r="r" b="b"/>
            <a:pathLst>
              <a:path w="1047829" h="442708">
                <a:moveTo>
                  <a:pt x="0" y="0"/>
                </a:moveTo>
                <a:lnTo>
                  <a:pt x="1047829" y="0"/>
                </a:lnTo>
                <a:lnTo>
                  <a:pt x="1047829" y="442708"/>
                </a:lnTo>
                <a:lnTo>
                  <a:pt x="0" y="442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67942" y="808204"/>
            <a:ext cx="7888716" cy="137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2"/>
              </a:lnSpc>
            </a:pPr>
            <a:r>
              <a:rPr lang="en-US" sz="9300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INSURAI:</a:t>
            </a:r>
          </a:p>
        </p:txBody>
      </p:sp>
      <p:sp>
        <p:nvSpPr>
          <p:cNvPr id="14" name="Freeform 14"/>
          <p:cNvSpPr/>
          <p:nvPr/>
        </p:nvSpPr>
        <p:spPr>
          <a:xfrm>
            <a:off x="7585783" y="-1112719"/>
            <a:ext cx="4636962" cy="4283394"/>
          </a:xfrm>
          <a:custGeom>
            <a:avLst/>
            <a:gdLst/>
            <a:ahLst/>
            <a:cxnLst/>
            <a:rect l="l" t="t" r="r" b="b"/>
            <a:pathLst>
              <a:path w="4636962" h="4283394">
                <a:moveTo>
                  <a:pt x="0" y="0"/>
                </a:moveTo>
                <a:lnTo>
                  <a:pt x="4636962" y="0"/>
                </a:lnTo>
                <a:lnTo>
                  <a:pt x="4636962" y="4283394"/>
                </a:lnTo>
                <a:lnTo>
                  <a:pt x="0" y="4283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41794" y="6745755"/>
            <a:ext cx="140160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171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Subtitle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36527" y="8086686"/>
            <a:ext cx="2640318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Eshita Talukdar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1794" y="8086686"/>
            <a:ext cx="2248819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171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7942" y="2830239"/>
            <a:ext cx="8631547" cy="247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8"/>
              </a:lnSpc>
            </a:pPr>
            <a:r>
              <a:rPr lang="en-US" sz="5700" b="1">
                <a:solidFill>
                  <a:srgbClr val="17124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CORPORATE  POLICY AUTOMATION  AND INTELLIGENCE 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61522" y="6754327"/>
            <a:ext cx="4409552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Automating Insurance Policy Management with AI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1794" y="8902031"/>
            <a:ext cx="978694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171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Date 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43398" y="8941084"/>
            <a:ext cx="2640318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07/10/2025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491409"/>
            <a:ext cx="1462844" cy="1533781"/>
          </a:xfrm>
          <a:custGeom>
            <a:avLst/>
            <a:gdLst/>
            <a:ahLst/>
            <a:cxnLst/>
            <a:rect l="l" t="t" r="r" b="b"/>
            <a:pathLst>
              <a:path w="1462844" h="1533781">
                <a:moveTo>
                  <a:pt x="0" y="0"/>
                </a:moveTo>
                <a:lnTo>
                  <a:pt x="1462844" y="0"/>
                </a:lnTo>
                <a:lnTo>
                  <a:pt x="1462844" y="1533782"/>
                </a:lnTo>
                <a:lnTo>
                  <a:pt x="0" y="1533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05763" y="-1341735"/>
            <a:ext cx="3468927" cy="3765457"/>
          </a:xfrm>
          <a:custGeom>
            <a:avLst/>
            <a:gdLst/>
            <a:ahLst/>
            <a:cxnLst/>
            <a:rect l="l" t="t" r="r" b="b"/>
            <a:pathLst>
              <a:path w="3468927" h="3765457">
                <a:moveTo>
                  <a:pt x="0" y="0"/>
                </a:moveTo>
                <a:lnTo>
                  <a:pt x="3468926" y="0"/>
                </a:lnTo>
                <a:lnTo>
                  <a:pt x="3468926" y="3765457"/>
                </a:lnTo>
                <a:lnTo>
                  <a:pt x="0" y="3765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12532" y="7388991"/>
            <a:ext cx="3890631" cy="3700963"/>
          </a:xfrm>
          <a:custGeom>
            <a:avLst/>
            <a:gdLst/>
            <a:ahLst/>
            <a:cxnLst/>
            <a:rect l="l" t="t" r="r" b="b"/>
            <a:pathLst>
              <a:path w="3890631" h="3700963">
                <a:moveTo>
                  <a:pt x="0" y="0"/>
                </a:moveTo>
                <a:lnTo>
                  <a:pt x="3890631" y="0"/>
                </a:lnTo>
                <a:lnTo>
                  <a:pt x="3890631" y="3700963"/>
                </a:lnTo>
                <a:lnTo>
                  <a:pt x="0" y="3700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406211" y="6264439"/>
            <a:ext cx="3193514" cy="1775599"/>
            <a:chOff x="0" y="0"/>
            <a:chExt cx="781216" cy="434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1216" cy="434357"/>
            </a:xfrm>
            <a:custGeom>
              <a:avLst/>
              <a:gdLst/>
              <a:ahLst/>
              <a:cxnLst/>
              <a:rect l="l" t="t" r="r" b="b"/>
              <a:pathLst>
                <a:path w="781216" h="434357">
                  <a:moveTo>
                    <a:pt x="55758" y="0"/>
                  </a:moveTo>
                  <a:lnTo>
                    <a:pt x="725458" y="0"/>
                  </a:lnTo>
                  <a:cubicBezTo>
                    <a:pt x="740245" y="0"/>
                    <a:pt x="754428" y="5874"/>
                    <a:pt x="764884" y="16331"/>
                  </a:cubicBezTo>
                  <a:cubicBezTo>
                    <a:pt x="775341" y="26788"/>
                    <a:pt x="781216" y="40970"/>
                    <a:pt x="781216" y="55758"/>
                  </a:cubicBezTo>
                  <a:lnTo>
                    <a:pt x="781216" y="378599"/>
                  </a:lnTo>
                  <a:cubicBezTo>
                    <a:pt x="781216" y="393387"/>
                    <a:pt x="775341" y="407569"/>
                    <a:pt x="764884" y="418026"/>
                  </a:cubicBezTo>
                  <a:cubicBezTo>
                    <a:pt x="754428" y="428483"/>
                    <a:pt x="740245" y="434357"/>
                    <a:pt x="725458" y="434357"/>
                  </a:cubicBezTo>
                  <a:lnTo>
                    <a:pt x="55758" y="434357"/>
                  </a:lnTo>
                  <a:cubicBezTo>
                    <a:pt x="40970" y="434357"/>
                    <a:pt x="26788" y="428483"/>
                    <a:pt x="16331" y="418026"/>
                  </a:cubicBezTo>
                  <a:cubicBezTo>
                    <a:pt x="5874" y="407569"/>
                    <a:pt x="0" y="393387"/>
                    <a:pt x="0" y="378599"/>
                  </a:cubicBezTo>
                  <a:lnTo>
                    <a:pt x="0" y="55758"/>
                  </a:lnTo>
                  <a:cubicBezTo>
                    <a:pt x="0" y="40970"/>
                    <a:pt x="5874" y="26788"/>
                    <a:pt x="16331" y="16331"/>
                  </a:cubicBezTo>
                  <a:cubicBezTo>
                    <a:pt x="26788" y="5874"/>
                    <a:pt x="40970" y="0"/>
                    <a:pt x="55758" y="0"/>
                  </a:cubicBezTo>
                  <a:close/>
                </a:path>
              </a:pathLst>
            </a:custGeom>
            <a:blipFill>
              <a:blip r:embed="rId9"/>
              <a:stretch>
                <a:fillRect l="-3762" t="-1420" b="-1055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992902" y="6264439"/>
            <a:ext cx="3492640" cy="1708002"/>
            <a:chOff x="0" y="0"/>
            <a:chExt cx="879646" cy="4301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9646" cy="430173"/>
            </a:xfrm>
            <a:custGeom>
              <a:avLst/>
              <a:gdLst/>
              <a:ahLst/>
              <a:cxnLst/>
              <a:rect l="l" t="t" r="r" b="b"/>
              <a:pathLst>
                <a:path w="879646" h="430173">
                  <a:moveTo>
                    <a:pt x="64283" y="0"/>
                  </a:moveTo>
                  <a:lnTo>
                    <a:pt x="815364" y="0"/>
                  </a:lnTo>
                  <a:cubicBezTo>
                    <a:pt x="832413" y="0"/>
                    <a:pt x="848763" y="6773"/>
                    <a:pt x="860818" y="18828"/>
                  </a:cubicBezTo>
                  <a:cubicBezTo>
                    <a:pt x="872874" y="30883"/>
                    <a:pt x="879646" y="47234"/>
                    <a:pt x="879646" y="64283"/>
                  </a:cubicBezTo>
                  <a:lnTo>
                    <a:pt x="879646" y="365890"/>
                  </a:lnTo>
                  <a:cubicBezTo>
                    <a:pt x="879646" y="401392"/>
                    <a:pt x="850866" y="430173"/>
                    <a:pt x="815364" y="430173"/>
                  </a:cubicBezTo>
                  <a:lnTo>
                    <a:pt x="64283" y="430173"/>
                  </a:lnTo>
                  <a:cubicBezTo>
                    <a:pt x="47234" y="430173"/>
                    <a:pt x="30883" y="423400"/>
                    <a:pt x="18828" y="411345"/>
                  </a:cubicBezTo>
                  <a:cubicBezTo>
                    <a:pt x="6773" y="399289"/>
                    <a:pt x="0" y="382939"/>
                    <a:pt x="0" y="365890"/>
                  </a:cubicBezTo>
                  <a:lnTo>
                    <a:pt x="0" y="64283"/>
                  </a:lnTo>
                  <a:cubicBezTo>
                    <a:pt x="0" y="47234"/>
                    <a:pt x="6773" y="30883"/>
                    <a:pt x="18828" y="18828"/>
                  </a:cubicBezTo>
                  <a:cubicBezTo>
                    <a:pt x="30883" y="6773"/>
                    <a:pt x="47234" y="0"/>
                    <a:pt x="64283" y="0"/>
                  </a:cubicBezTo>
                  <a:close/>
                </a:path>
              </a:pathLst>
            </a:custGeom>
            <a:blipFill>
              <a:blip r:embed="rId10"/>
              <a:stretch>
                <a:fillRect l="-10038" r="-16152" b="-3751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9430880" y="1571425"/>
            <a:ext cx="3168845" cy="4304488"/>
          </a:xfrm>
          <a:custGeom>
            <a:avLst/>
            <a:gdLst/>
            <a:ahLst/>
            <a:cxnLst/>
            <a:rect l="l" t="t" r="r" b="b"/>
            <a:pathLst>
              <a:path w="3168845" h="4304488">
                <a:moveTo>
                  <a:pt x="0" y="0"/>
                </a:moveTo>
                <a:lnTo>
                  <a:pt x="3168846" y="0"/>
                </a:lnTo>
                <a:lnTo>
                  <a:pt x="3168846" y="4304488"/>
                </a:lnTo>
                <a:lnTo>
                  <a:pt x="0" y="4304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981" t="-6344" b="-634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97955" y="1637405"/>
            <a:ext cx="3018977" cy="4238507"/>
          </a:xfrm>
          <a:custGeom>
            <a:avLst/>
            <a:gdLst/>
            <a:ahLst/>
            <a:cxnLst/>
            <a:rect l="l" t="t" r="r" b="b"/>
            <a:pathLst>
              <a:path w="3018977" h="4238507">
                <a:moveTo>
                  <a:pt x="0" y="0"/>
                </a:moveTo>
                <a:lnTo>
                  <a:pt x="3018976" y="0"/>
                </a:lnTo>
                <a:lnTo>
                  <a:pt x="3018976" y="4238508"/>
                </a:lnTo>
                <a:lnTo>
                  <a:pt x="0" y="42385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082" b="-208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29519" y="1366013"/>
            <a:ext cx="5697861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AI Integration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200" y="2695694"/>
            <a:ext cx="6861892" cy="469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432" lvl="1" indent="-294216" algn="l">
              <a:lnSpc>
                <a:spcPts val="4115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Gemini API (via Spring AI) powers chatbot responses.</a:t>
            </a:r>
          </a:p>
          <a:p>
            <a:pPr algn="l">
              <a:lnSpc>
                <a:spcPts val="2861"/>
              </a:lnSpc>
            </a:pPr>
            <a:endParaRPr lang="en-US" sz="2725" spc="27">
              <a:solidFill>
                <a:srgbClr val="171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8432" lvl="1" indent="-294216" algn="l">
              <a:lnSpc>
                <a:spcPts val="4115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Handles domain-specific queries on:</a:t>
            </a:r>
          </a:p>
          <a:p>
            <a:pPr marL="1176864" lvl="2" indent="-392288" algn="l">
              <a:lnSpc>
                <a:spcPts val="4115"/>
              </a:lnSpc>
              <a:buFont typeface="Arial"/>
              <a:buChar char="⚬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Policies</a:t>
            </a:r>
          </a:p>
          <a:p>
            <a:pPr marL="1176864" lvl="2" indent="-392288" algn="l">
              <a:lnSpc>
                <a:spcPts val="4115"/>
              </a:lnSpc>
              <a:buFont typeface="Arial"/>
              <a:buChar char="⚬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Claims process</a:t>
            </a:r>
          </a:p>
          <a:p>
            <a:pPr marL="1176864" lvl="2" indent="-392288" algn="l">
              <a:lnSpc>
                <a:spcPts val="4115"/>
              </a:lnSpc>
              <a:buFont typeface="Arial"/>
              <a:buChar char="⚬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Application usage</a:t>
            </a:r>
          </a:p>
          <a:p>
            <a:pPr algn="l">
              <a:lnSpc>
                <a:spcPts val="1826"/>
              </a:lnSpc>
            </a:pPr>
            <a:endParaRPr lang="en-US" sz="2725" spc="27">
              <a:solidFill>
                <a:srgbClr val="171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8432" lvl="1" indent="-294216" algn="l">
              <a:lnSpc>
                <a:spcPts val="4115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Supports multilingual responses (English, Hindi, Bengali).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491409"/>
            <a:ext cx="1462844" cy="1533781"/>
          </a:xfrm>
          <a:custGeom>
            <a:avLst/>
            <a:gdLst/>
            <a:ahLst/>
            <a:cxnLst/>
            <a:rect l="l" t="t" r="r" b="b"/>
            <a:pathLst>
              <a:path w="1462844" h="1533781">
                <a:moveTo>
                  <a:pt x="0" y="0"/>
                </a:moveTo>
                <a:lnTo>
                  <a:pt x="1462844" y="0"/>
                </a:lnTo>
                <a:lnTo>
                  <a:pt x="1462844" y="1533782"/>
                </a:lnTo>
                <a:lnTo>
                  <a:pt x="0" y="1533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05763" y="-1341735"/>
            <a:ext cx="3468927" cy="3765457"/>
          </a:xfrm>
          <a:custGeom>
            <a:avLst/>
            <a:gdLst/>
            <a:ahLst/>
            <a:cxnLst/>
            <a:rect l="l" t="t" r="r" b="b"/>
            <a:pathLst>
              <a:path w="3468927" h="3765457">
                <a:moveTo>
                  <a:pt x="0" y="0"/>
                </a:moveTo>
                <a:lnTo>
                  <a:pt x="3468926" y="0"/>
                </a:lnTo>
                <a:lnTo>
                  <a:pt x="3468926" y="3765457"/>
                </a:lnTo>
                <a:lnTo>
                  <a:pt x="0" y="3765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12532" y="7388991"/>
            <a:ext cx="3890631" cy="3700963"/>
          </a:xfrm>
          <a:custGeom>
            <a:avLst/>
            <a:gdLst/>
            <a:ahLst/>
            <a:cxnLst/>
            <a:rect l="l" t="t" r="r" b="b"/>
            <a:pathLst>
              <a:path w="3890631" h="3700963">
                <a:moveTo>
                  <a:pt x="0" y="0"/>
                </a:moveTo>
                <a:lnTo>
                  <a:pt x="3890631" y="0"/>
                </a:lnTo>
                <a:lnTo>
                  <a:pt x="3890631" y="3700963"/>
                </a:lnTo>
                <a:lnTo>
                  <a:pt x="0" y="3700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68010" y="1503991"/>
            <a:ext cx="6899206" cy="6711193"/>
          </a:xfrm>
          <a:custGeom>
            <a:avLst/>
            <a:gdLst/>
            <a:ahLst/>
            <a:cxnLst/>
            <a:rect l="l" t="t" r="r" b="b"/>
            <a:pathLst>
              <a:path w="6899206" h="6711193">
                <a:moveTo>
                  <a:pt x="0" y="0"/>
                </a:moveTo>
                <a:lnTo>
                  <a:pt x="6899206" y="0"/>
                </a:lnTo>
                <a:lnTo>
                  <a:pt x="6899206" y="6711193"/>
                </a:lnTo>
                <a:lnTo>
                  <a:pt x="0" y="67111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263" t="-8871" r="-11808" b="-1867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9519" y="1366013"/>
            <a:ext cx="5697861" cy="163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Security Implementation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3804284"/>
            <a:ext cx="6861892" cy="375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432" lvl="1" indent="-294216" algn="l">
              <a:lnSpc>
                <a:spcPts val="4115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JWT-based Authentication &amp; Authorization</a:t>
            </a:r>
          </a:p>
          <a:p>
            <a:pPr algn="l">
              <a:lnSpc>
                <a:spcPts val="1362"/>
              </a:lnSpc>
            </a:pPr>
            <a:endParaRPr lang="en-US" sz="2725" spc="27">
              <a:solidFill>
                <a:srgbClr val="171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8432" lvl="1" indent="-294216" algn="l">
              <a:lnSpc>
                <a:spcPts val="4115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Role-based Access Control</a:t>
            </a:r>
          </a:p>
          <a:p>
            <a:pPr algn="l">
              <a:lnSpc>
                <a:spcPts val="2016"/>
              </a:lnSpc>
            </a:pPr>
            <a:endParaRPr lang="en-US" sz="2725" spc="27">
              <a:solidFill>
                <a:srgbClr val="171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8432" lvl="1" indent="-294216" algn="l">
              <a:lnSpc>
                <a:spcPts val="4115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Encrypted communication (HTTPS)</a:t>
            </a:r>
          </a:p>
          <a:p>
            <a:pPr algn="l">
              <a:lnSpc>
                <a:spcPts val="2071"/>
              </a:lnSpc>
            </a:pPr>
            <a:endParaRPr lang="en-US" sz="2725" spc="27">
              <a:solidFill>
                <a:srgbClr val="171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8432" lvl="1" indent="-294216" algn="l">
              <a:lnSpc>
                <a:spcPts val="4115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Compliance with data privacy standards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3" t="-113959" r="-180991" b="-683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44326" y="7191731"/>
            <a:ext cx="3510810" cy="3769998"/>
          </a:xfrm>
          <a:custGeom>
            <a:avLst/>
            <a:gdLst/>
            <a:ahLst/>
            <a:cxnLst/>
            <a:rect l="l" t="t" r="r" b="b"/>
            <a:pathLst>
              <a:path w="3510810" h="3769998">
                <a:moveTo>
                  <a:pt x="0" y="0"/>
                </a:moveTo>
                <a:lnTo>
                  <a:pt x="3510810" y="0"/>
                </a:lnTo>
                <a:lnTo>
                  <a:pt x="3510810" y="3769998"/>
                </a:lnTo>
                <a:lnTo>
                  <a:pt x="0" y="3769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789313" y="-772677"/>
            <a:ext cx="4067847" cy="2979698"/>
          </a:xfrm>
          <a:custGeom>
            <a:avLst/>
            <a:gdLst/>
            <a:ahLst/>
            <a:cxnLst/>
            <a:rect l="l" t="t" r="r" b="b"/>
            <a:pathLst>
              <a:path w="4067847" h="2979698">
                <a:moveTo>
                  <a:pt x="4067848" y="0"/>
                </a:moveTo>
                <a:lnTo>
                  <a:pt x="0" y="0"/>
                </a:lnTo>
                <a:lnTo>
                  <a:pt x="0" y="2979698"/>
                </a:lnTo>
                <a:lnTo>
                  <a:pt x="4067848" y="2979698"/>
                </a:lnTo>
                <a:lnTo>
                  <a:pt x="406784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62772" y="-150197"/>
            <a:ext cx="825228" cy="1178897"/>
          </a:xfrm>
          <a:custGeom>
            <a:avLst/>
            <a:gdLst/>
            <a:ahLst/>
            <a:cxnLst/>
            <a:rect l="l" t="t" r="r" b="b"/>
            <a:pathLst>
              <a:path w="825228" h="1178897">
                <a:moveTo>
                  <a:pt x="0" y="0"/>
                </a:moveTo>
                <a:lnTo>
                  <a:pt x="825228" y="0"/>
                </a:lnTo>
                <a:lnTo>
                  <a:pt x="825228" y="1178897"/>
                </a:lnTo>
                <a:lnTo>
                  <a:pt x="0" y="1178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Object 6"/>
          <p:cNvGraphicFramePr/>
          <p:nvPr/>
        </p:nvGraphicFramePr>
        <p:xfrm>
          <a:off x="4245885" y="2822995"/>
          <a:ext cx="9776253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11734800" imgH="10172700" progId="Excel.Sheet.12">
                  <p:embed/>
                </p:oleObj>
              </mc:Choice>
              <mc:Fallback>
                <p:oleObj name="Worksheet" r:id="rId9" imgW="11734800" imgH="1017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45885" y="2822995"/>
                        <a:ext cx="9776253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326926" y="1057275"/>
            <a:ext cx="707109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Feasibility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464" y="7356807"/>
            <a:ext cx="3903794" cy="3132795"/>
          </a:xfrm>
          <a:custGeom>
            <a:avLst/>
            <a:gdLst/>
            <a:ahLst/>
            <a:cxnLst/>
            <a:rect l="l" t="t" r="r" b="b"/>
            <a:pathLst>
              <a:path w="3903794" h="3132795">
                <a:moveTo>
                  <a:pt x="0" y="0"/>
                </a:moveTo>
                <a:lnTo>
                  <a:pt x="3903795" y="0"/>
                </a:lnTo>
                <a:lnTo>
                  <a:pt x="3903795" y="3132795"/>
                </a:lnTo>
                <a:lnTo>
                  <a:pt x="0" y="313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60160" y="664810"/>
            <a:ext cx="3319817" cy="3236822"/>
          </a:xfrm>
          <a:custGeom>
            <a:avLst/>
            <a:gdLst/>
            <a:ahLst/>
            <a:cxnLst/>
            <a:rect l="l" t="t" r="r" b="b"/>
            <a:pathLst>
              <a:path w="3319817" h="3236822">
                <a:moveTo>
                  <a:pt x="0" y="0"/>
                </a:moveTo>
                <a:lnTo>
                  <a:pt x="3319817" y="0"/>
                </a:lnTo>
                <a:lnTo>
                  <a:pt x="3319817" y="3236822"/>
                </a:lnTo>
                <a:lnTo>
                  <a:pt x="0" y="3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08405" y="7845914"/>
            <a:ext cx="3007995" cy="3413328"/>
          </a:xfrm>
          <a:custGeom>
            <a:avLst/>
            <a:gdLst/>
            <a:ahLst/>
            <a:cxnLst/>
            <a:rect l="l" t="t" r="r" b="b"/>
            <a:pathLst>
              <a:path w="3007995" h="3413328">
                <a:moveTo>
                  <a:pt x="0" y="0"/>
                </a:moveTo>
                <a:lnTo>
                  <a:pt x="3007995" y="0"/>
                </a:lnTo>
                <a:lnTo>
                  <a:pt x="3007995" y="3413328"/>
                </a:lnTo>
                <a:lnTo>
                  <a:pt x="0" y="3413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0" y="-175217"/>
            <a:ext cx="1838851" cy="1667863"/>
          </a:xfrm>
          <a:custGeom>
            <a:avLst/>
            <a:gdLst/>
            <a:ahLst/>
            <a:cxnLst/>
            <a:rect l="l" t="t" r="r" b="b"/>
            <a:pathLst>
              <a:path w="1838851" h="1667863">
                <a:moveTo>
                  <a:pt x="1838851" y="1667863"/>
                </a:moveTo>
                <a:lnTo>
                  <a:pt x="0" y="1667863"/>
                </a:lnTo>
                <a:lnTo>
                  <a:pt x="0" y="0"/>
                </a:lnTo>
                <a:lnTo>
                  <a:pt x="1838851" y="0"/>
                </a:lnTo>
                <a:lnTo>
                  <a:pt x="1838851" y="1667863"/>
                </a:lnTo>
                <a:close/>
              </a:path>
            </a:pathLst>
          </a:custGeom>
          <a:blipFill>
            <a:blip r:embed="rId9">
              <a:alphaModFix amt="4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39690" b="-4323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35663" y="9306431"/>
            <a:ext cx="3131356" cy="576529"/>
          </a:xfrm>
          <a:custGeom>
            <a:avLst/>
            <a:gdLst/>
            <a:ahLst/>
            <a:cxnLst/>
            <a:rect l="l" t="t" r="r" b="b"/>
            <a:pathLst>
              <a:path w="3131356" h="576529">
                <a:moveTo>
                  <a:pt x="0" y="0"/>
                </a:moveTo>
                <a:lnTo>
                  <a:pt x="3131355" y="0"/>
                </a:lnTo>
                <a:lnTo>
                  <a:pt x="3131355" y="576529"/>
                </a:lnTo>
                <a:lnTo>
                  <a:pt x="0" y="576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329758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197672" y="3732216"/>
            <a:ext cx="432321" cy="338832"/>
          </a:xfrm>
          <a:custGeom>
            <a:avLst/>
            <a:gdLst/>
            <a:ahLst/>
            <a:cxnLst/>
            <a:rect l="l" t="t" r="r" b="b"/>
            <a:pathLst>
              <a:path w="432321" h="338832">
                <a:moveTo>
                  <a:pt x="0" y="0"/>
                </a:moveTo>
                <a:lnTo>
                  <a:pt x="432321" y="0"/>
                </a:lnTo>
                <a:lnTo>
                  <a:pt x="432321" y="338832"/>
                </a:lnTo>
                <a:lnTo>
                  <a:pt x="0" y="3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75033" y="2283221"/>
            <a:ext cx="7284267" cy="6629521"/>
          </a:xfrm>
          <a:custGeom>
            <a:avLst/>
            <a:gdLst/>
            <a:ahLst/>
            <a:cxnLst/>
            <a:rect l="l" t="t" r="r" b="b"/>
            <a:pathLst>
              <a:path w="7284267" h="6629521">
                <a:moveTo>
                  <a:pt x="0" y="0"/>
                </a:moveTo>
                <a:lnTo>
                  <a:pt x="7284267" y="0"/>
                </a:lnTo>
                <a:lnTo>
                  <a:pt x="7284267" y="6629521"/>
                </a:lnTo>
                <a:lnTo>
                  <a:pt x="0" y="66295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526" t="-7757" r="-5440" b="-1416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22151" y="1095072"/>
            <a:ext cx="6701847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Features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5415" y="2962592"/>
            <a:ext cx="7995468" cy="601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Functional: Authentication, Policy Management, Claims, Payments, Analytics</a:t>
            </a:r>
          </a:p>
          <a:p>
            <a:pPr algn="l">
              <a:lnSpc>
                <a:spcPts val="2685"/>
              </a:lnSpc>
            </a:pPr>
            <a:endParaRPr lang="en-US" sz="3399">
              <a:solidFill>
                <a:srgbClr val="17124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Non-Functional: Performance, Scalability, Security, Usability, Availability, Maintainability</a:t>
            </a:r>
          </a:p>
          <a:p>
            <a:pPr algn="l">
              <a:lnSpc>
                <a:spcPts val="2413"/>
              </a:lnSpc>
            </a:pPr>
            <a:endParaRPr lang="en-US" sz="3399">
              <a:solidFill>
                <a:srgbClr val="17124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Constraints: Limited workforce, third-party API dependency, web-only MVP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85813" y="-456118"/>
            <a:ext cx="2697413" cy="4273130"/>
          </a:xfrm>
          <a:custGeom>
            <a:avLst/>
            <a:gdLst/>
            <a:ahLst/>
            <a:cxnLst/>
            <a:rect l="l" t="t" r="r" b="b"/>
            <a:pathLst>
              <a:path w="2697413" h="4273130">
                <a:moveTo>
                  <a:pt x="0" y="0"/>
                </a:moveTo>
                <a:lnTo>
                  <a:pt x="2697413" y="0"/>
                </a:lnTo>
                <a:lnTo>
                  <a:pt x="2697413" y="4273130"/>
                </a:lnTo>
                <a:lnTo>
                  <a:pt x="0" y="4273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92118" y="-958614"/>
            <a:ext cx="2456756" cy="2542568"/>
          </a:xfrm>
          <a:custGeom>
            <a:avLst/>
            <a:gdLst/>
            <a:ahLst/>
            <a:cxnLst/>
            <a:rect l="l" t="t" r="r" b="b"/>
            <a:pathLst>
              <a:path w="2456756" h="2542568">
                <a:moveTo>
                  <a:pt x="0" y="0"/>
                </a:moveTo>
                <a:lnTo>
                  <a:pt x="2456757" y="0"/>
                </a:lnTo>
                <a:lnTo>
                  <a:pt x="2456757" y="2542568"/>
                </a:lnTo>
                <a:lnTo>
                  <a:pt x="0" y="2542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1608494" y="1736788"/>
            <a:ext cx="5162777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666552" y="1454848"/>
            <a:ext cx="5326048" cy="7752645"/>
          </a:xfrm>
          <a:custGeom>
            <a:avLst/>
            <a:gdLst/>
            <a:ahLst/>
            <a:cxnLst/>
            <a:rect l="l" t="t" r="r" b="b"/>
            <a:pathLst>
              <a:path w="5326048" h="7752645">
                <a:moveTo>
                  <a:pt x="0" y="0"/>
                </a:moveTo>
                <a:lnTo>
                  <a:pt x="5326048" y="0"/>
                </a:lnTo>
                <a:lnTo>
                  <a:pt x="5326048" y="7752645"/>
                </a:lnTo>
                <a:lnTo>
                  <a:pt x="0" y="775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322" r="-30151" b="-955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98351" y="1057275"/>
            <a:ext cx="7383378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Architecture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8351" y="2295924"/>
            <a:ext cx="9036016" cy="733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8"/>
              </a:lnSpc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system follows a request–response model:</a:t>
            </a:r>
          </a:p>
          <a:p>
            <a:pPr algn="l">
              <a:lnSpc>
                <a:spcPts val="3248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user interacts with the web interface (login, claim submission, chatbot).</a:t>
            </a:r>
          </a:p>
          <a:p>
            <a:pPr algn="l">
              <a:lnSpc>
                <a:spcPts val="1610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frontend sends HTTPS requests to backend REST APIs.</a:t>
            </a:r>
          </a:p>
          <a:p>
            <a:pPr algn="l">
              <a:lnSpc>
                <a:spcPts val="1965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backend validates requests using JWT tokens and applies business logic.</a:t>
            </a:r>
          </a:p>
          <a:p>
            <a:pPr algn="l">
              <a:lnSpc>
                <a:spcPts val="2102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Relevant data is fetched or updated in the MySQL database.</a:t>
            </a:r>
          </a:p>
          <a:p>
            <a:pPr algn="l">
              <a:lnSpc>
                <a:spcPts val="1965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AI chatbot communicates with Gemini API for intelligent responses.</a:t>
            </a:r>
          </a:p>
          <a:p>
            <a:pPr algn="l">
              <a:lnSpc>
                <a:spcPts val="1747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Processed data and results are returned to the frontend for user display.</a:t>
            </a:r>
          </a:p>
          <a:p>
            <a:pPr algn="l">
              <a:lnSpc>
                <a:spcPts val="3248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175" y="2495029"/>
            <a:ext cx="4507851" cy="2546936"/>
          </a:xfrm>
          <a:custGeom>
            <a:avLst/>
            <a:gdLst/>
            <a:ahLst/>
            <a:cxnLst/>
            <a:rect l="l" t="t" r="r" b="b"/>
            <a:pathLst>
              <a:path w="4507851" h="2546936">
                <a:moveTo>
                  <a:pt x="0" y="0"/>
                </a:moveTo>
                <a:lnTo>
                  <a:pt x="4507851" y="0"/>
                </a:lnTo>
                <a:lnTo>
                  <a:pt x="4507851" y="2546936"/>
                </a:lnTo>
                <a:lnTo>
                  <a:pt x="0" y="2546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87335" y="2504554"/>
            <a:ext cx="4316051" cy="2539286"/>
          </a:xfrm>
          <a:custGeom>
            <a:avLst/>
            <a:gdLst/>
            <a:ahLst/>
            <a:cxnLst/>
            <a:rect l="l" t="t" r="r" b="b"/>
            <a:pathLst>
              <a:path w="4316051" h="2539286">
                <a:moveTo>
                  <a:pt x="0" y="0"/>
                </a:moveTo>
                <a:lnTo>
                  <a:pt x="4316051" y="0"/>
                </a:lnTo>
                <a:lnTo>
                  <a:pt x="4316051" y="2539286"/>
                </a:lnTo>
                <a:lnTo>
                  <a:pt x="0" y="2539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" r="-253" b="-1232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13522" y="6251227"/>
            <a:ext cx="6538487" cy="3130301"/>
          </a:xfrm>
          <a:custGeom>
            <a:avLst/>
            <a:gdLst/>
            <a:ahLst/>
            <a:cxnLst/>
            <a:rect l="l" t="t" r="r" b="b"/>
            <a:pathLst>
              <a:path w="6538487" h="3130301">
                <a:moveTo>
                  <a:pt x="0" y="0"/>
                </a:moveTo>
                <a:lnTo>
                  <a:pt x="6538487" y="0"/>
                </a:lnTo>
                <a:lnTo>
                  <a:pt x="6538487" y="3130301"/>
                </a:lnTo>
                <a:lnTo>
                  <a:pt x="0" y="3130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34272" y="2504554"/>
            <a:ext cx="5447618" cy="2675169"/>
          </a:xfrm>
          <a:custGeom>
            <a:avLst/>
            <a:gdLst/>
            <a:ahLst/>
            <a:cxnLst/>
            <a:rect l="l" t="t" r="r" b="b"/>
            <a:pathLst>
              <a:path w="5447618" h="2675169">
                <a:moveTo>
                  <a:pt x="0" y="0"/>
                </a:moveTo>
                <a:lnTo>
                  <a:pt x="5447618" y="0"/>
                </a:lnTo>
                <a:lnTo>
                  <a:pt x="5447618" y="2675169"/>
                </a:lnTo>
                <a:lnTo>
                  <a:pt x="0" y="2675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03" r="-21021" b="-3711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251227"/>
            <a:ext cx="4685944" cy="2959448"/>
          </a:xfrm>
          <a:custGeom>
            <a:avLst/>
            <a:gdLst/>
            <a:ahLst/>
            <a:cxnLst/>
            <a:rect l="l" t="t" r="r" b="b"/>
            <a:pathLst>
              <a:path w="4685944" h="2959448">
                <a:moveTo>
                  <a:pt x="0" y="0"/>
                </a:moveTo>
                <a:lnTo>
                  <a:pt x="4685944" y="0"/>
                </a:lnTo>
                <a:lnTo>
                  <a:pt x="4685944" y="2959448"/>
                </a:lnTo>
                <a:lnTo>
                  <a:pt x="0" y="2959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254" t="-10089" r="-37645" b="-47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27087" y="6251227"/>
            <a:ext cx="3607944" cy="3564679"/>
          </a:xfrm>
          <a:custGeom>
            <a:avLst/>
            <a:gdLst/>
            <a:ahLst/>
            <a:cxnLst/>
            <a:rect l="l" t="t" r="r" b="b"/>
            <a:pathLst>
              <a:path w="3607944" h="3564679">
                <a:moveTo>
                  <a:pt x="0" y="0"/>
                </a:moveTo>
                <a:lnTo>
                  <a:pt x="3607945" y="0"/>
                </a:lnTo>
                <a:lnTo>
                  <a:pt x="3607945" y="3564679"/>
                </a:lnTo>
                <a:lnTo>
                  <a:pt x="0" y="35646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74" r="-440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6977" y="651641"/>
            <a:ext cx="79780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 Demonstrations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9175" y="2067602"/>
            <a:ext cx="3339548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3F3D4E"/>
                </a:solidFill>
                <a:latin typeface="Canva Sans"/>
                <a:ea typeface="Canva Sans"/>
                <a:cs typeface="Canva Sans"/>
                <a:sym typeface="Canva Sans"/>
              </a:rPr>
              <a:t>USER DASHBOARD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7335" y="2067602"/>
            <a:ext cx="3339548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3F3D4E"/>
                </a:solidFill>
                <a:latin typeface="Canva Sans"/>
                <a:ea typeface="Canva Sans"/>
                <a:cs typeface="Canva Sans"/>
                <a:sym typeface="Canva Sans"/>
              </a:rPr>
              <a:t>USER CLAIM TRACKING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3522" y="5613339"/>
            <a:ext cx="3339548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3F3D4E"/>
                </a:solidFill>
                <a:latin typeface="Canva Sans"/>
                <a:ea typeface="Canva Sans"/>
                <a:cs typeface="Canva Sans"/>
                <a:sym typeface="Canva Sans"/>
              </a:rPr>
              <a:t>ADMIN DASHBOARD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575239"/>
            <a:ext cx="3761435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3F3D4E"/>
                </a:solidFill>
                <a:latin typeface="Canva Sans"/>
                <a:ea typeface="Canva Sans"/>
                <a:cs typeface="Canva Sans"/>
                <a:sym typeface="Canva Sans"/>
              </a:rPr>
              <a:t>MANAGE USERS (ADMIN)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4272" y="2067602"/>
            <a:ext cx="3761435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3F3D4E"/>
                </a:solidFill>
                <a:latin typeface="Canva Sans"/>
                <a:ea typeface="Canva Sans"/>
                <a:cs typeface="Canva Sans"/>
                <a:sym typeface="Canva Sans"/>
              </a:rPr>
              <a:t>MANAGE CLAIMS (ADMIN)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7492" y="5742561"/>
            <a:ext cx="3761435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3F3D4E"/>
                </a:solidFill>
                <a:latin typeface="Canva Sans"/>
                <a:ea typeface="Canva Sans"/>
                <a:cs typeface="Canva Sans"/>
                <a:sym typeface="Canva Sans"/>
              </a:rPr>
              <a:t>CLAIM REVIEW (ADMIN) 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3" t="-113959" r="-180991" b="-683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44326" y="7191731"/>
            <a:ext cx="3510810" cy="3769998"/>
          </a:xfrm>
          <a:custGeom>
            <a:avLst/>
            <a:gdLst/>
            <a:ahLst/>
            <a:cxnLst/>
            <a:rect l="l" t="t" r="r" b="b"/>
            <a:pathLst>
              <a:path w="3510810" h="3769998">
                <a:moveTo>
                  <a:pt x="0" y="0"/>
                </a:moveTo>
                <a:lnTo>
                  <a:pt x="3510810" y="0"/>
                </a:lnTo>
                <a:lnTo>
                  <a:pt x="3510810" y="3769998"/>
                </a:lnTo>
                <a:lnTo>
                  <a:pt x="0" y="3769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789313" y="-772677"/>
            <a:ext cx="4067847" cy="2979698"/>
          </a:xfrm>
          <a:custGeom>
            <a:avLst/>
            <a:gdLst/>
            <a:ahLst/>
            <a:cxnLst/>
            <a:rect l="l" t="t" r="r" b="b"/>
            <a:pathLst>
              <a:path w="4067847" h="2979698">
                <a:moveTo>
                  <a:pt x="4067848" y="0"/>
                </a:moveTo>
                <a:lnTo>
                  <a:pt x="0" y="0"/>
                </a:lnTo>
                <a:lnTo>
                  <a:pt x="0" y="2979698"/>
                </a:lnTo>
                <a:lnTo>
                  <a:pt x="4067848" y="2979698"/>
                </a:lnTo>
                <a:lnTo>
                  <a:pt x="406784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62772" y="-150197"/>
            <a:ext cx="825228" cy="1178897"/>
          </a:xfrm>
          <a:custGeom>
            <a:avLst/>
            <a:gdLst/>
            <a:ahLst/>
            <a:cxnLst/>
            <a:rect l="l" t="t" r="r" b="b"/>
            <a:pathLst>
              <a:path w="825228" h="1178897">
                <a:moveTo>
                  <a:pt x="0" y="0"/>
                </a:moveTo>
                <a:lnTo>
                  <a:pt x="825228" y="0"/>
                </a:lnTo>
                <a:lnTo>
                  <a:pt x="825228" y="1178897"/>
                </a:lnTo>
                <a:lnTo>
                  <a:pt x="0" y="1178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60226" y="2905760"/>
            <a:ext cx="10899640" cy="635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InsurAI successfully automates policy operations and enhances efficiency.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17124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Reduces manual intervention, improves accuracy, and provides real-time insights.</a:t>
            </a:r>
          </a:p>
          <a:p>
            <a:pPr algn="l">
              <a:lnSpc>
                <a:spcPts val="2991"/>
              </a:lnSpc>
            </a:pPr>
            <a:endParaRPr lang="en-US" sz="3399">
              <a:solidFill>
                <a:srgbClr val="171242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Future Enhancements: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Mobile app version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Integration with payment gateways</a:t>
            </a:r>
          </a:p>
          <a:p>
            <a:pPr marL="1468119" lvl="2" indent="-489373" algn="l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Predictive claim approval using AI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171242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210029" y="2415949"/>
            <a:ext cx="6252743" cy="6213663"/>
          </a:xfrm>
          <a:custGeom>
            <a:avLst/>
            <a:gdLst/>
            <a:ahLst/>
            <a:cxnLst/>
            <a:rect l="l" t="t" r="r" b="b"/>
            <a:pathLst>
              <a:path w="6252743" h="6213663">
                <a:moveTo>
                  <a:pt x="0" y="0"/>
                </a:moveTo>
                <a:lnTo>
                  <a:pt x="6252743" y="0"/>
                </a:lnTo>
                <a:lnTo>
                  <a:pt x="6252743" y="6213663"/>
                </a:lnTo>
                <a:lnTo>
                  <a:pt x="0" y="62136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26926" y="1057275"/>
            <a:ext cx="1447468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 &amp; Future Scope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76919" y="7274560"/>
            <a:ext cx="1022162" cy="4421698"/>
            <a:chOff x="0" y="0"/>
            <a:chExt cx="269212" cy="11645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211" cy="1164562"/>
            </a:xfrm>
            <a:custGeom>
              <a:avLst/>
              <a:gdLst/>
              <a:ahLst/>
              <a:cxnLst/>
              <a:rect l="l" t="t" r="r" b="b"/>
              <a:pathLst>
                <a:path w="269211" h="1164562">
                  <a:moveTo>
                    <a:pt x="134606" y="0"/>
                  </a:moveTo>
                  <a:lnTo>
                    <a:pt x="134606" y="0"/>
                  </a:lnTo>
                  <a:cubicBezTo>
                    <a:pt x="208946" y="0"/>
                    <a:pt x="269211" y="60265"/>
                    <a:pt x="269211" y="134606"/>
                  </a:cubicBezTo>
                  <a:lnTo>
                    <a:pt x="269211" y="1029957"/>
                  </a:lnTo>
                  <a:cubicBezTo>
                    <a:pt x="269211" y="1104297"/>
                    <a:pt x="208946" y="1164562"/>
                    <a:pt x="134606" y="1164562"/>
                  </a:cubicBezTo>
                  <a:lnTo>
                    <a:pt x="134606" y="1164562"/>
                  </a:lnTo>
                  <a:cubicBezTo>
                    <a:pt x="60265" y="1164562"/>
                    <a:pt x="0" y="1104297"/>
                    <a:pt x="0" y="1029957"/>
                  </a:cubicBezTo>
                  <a:lnTo>
                    <a:pt x="0" y="134606"/>
                  </a:lnTo>
                  <a:cubicBezTo>
                    <a:pt x="0" y="60265"/>
                    <a:pt x="60265" y="0"/>
                    <a:pt x="134606" y="0"/>
                  </a:cubicBezTo>
                  <a:close/>
                </a:path>
              </a:pathLst>
            </a:custGeom>
            <a:solidFill>
              <a:srgbClr val="4A17B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9212" cy="1202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11081" y="-1093063"/>
            <a:ext cx="1022162" cy="4421698"/>
            <a:chOff x="0" y="0"/>
            <a:chExt cx="269212" cy="11645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9211" cy="1164562"/>
            </a:xfrm>
            <a:custGeom>
              <a:avLst/>
              <a:gdLst/>
              <a:ahLst/>
              <a:cxnLst/>
              <a:rect l="l" t="t" r="r" b="b"/>
              <a:pathLst>
                <a:path w="269211" h="1164562">
                  <a:moveTo>
                    <a:pt x="134606" y="0"/>
                  </a:moveTo>
                  <a:lnTo>
                    <a:pt x="134606" y="0"/>
                  </a:lnTo>
                  <a:cubicBezTo>
                    <a:pt x="208946" y="0"/>
                    <a:pt x="269211" y="60265"/>
                    <a:pt x="269211" y="134606"/>
                  </a:cubicBezTo>
                  <a:lnTo>
                    <a:pt x="269211" y="1029957"/>
                  </a:lnTo>
                  <a:cubicBezTo>
                    <a:pt x="269211" y="1104297"/>
                    <a:pt x="208946" y="1164562"/>
                    <a:pt x="134606" y="1164562"/>
                  </a:cubicBezTo>
                  <a:lnTo>
                    <a:pt x="134606" y="1164562"/>
                  </a:lnTo>
                  <a:cubicBezTo>
                    <a:pt x="60265" y="1164562"/>
                    <a:pt x="0" y="1104297"/>
                    <a:pt x="0" y="1029957"/>
                  </a:cubicBezTo>
                  <a:lnTo>
                    <a:pt x="0" y="134606"/>
                  </a:lnTo>
                  <a:cubicBezTo>
                    <a:pt x="0" y="60265"/>
                    <a:pt x="60265" y="0"/>
                    <a:pt x="134606" y="0"/>
                  </a:cubicBezTo>
                  <a:close/>
                </a:path>
              </a:pathLst>
            </a:custGeom>
            <a:solidFill>
              <a:srgbClr val="4A17B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9212" cy="1202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2323" y="9032557"/>
            <a:ext cx="1566809" cy="1453216"/>
          </a:xfrm>
          <a:custGeom>
            <a:avLst/>
            <a:gdLst/>
            <a:ahLst/>
            <a:cxnLst/>
            <a:rect l="l" t="t" r="r" b="b"/>
            <a:pathLst>
              <a:path w="1566809" h="1453216">
                <a:moveTo>
                  <a:pt x="0" y="0"/>
                </a:moveTo>
                <a:lnTo>
                  <a:pt x="1566809" y="0"/>
                </a:lnTo>
                <a:lnTo>
                  <a:pt x="1566809" y="1453216"/>
                </a:lnTo>
                <a:lnTo>
                  <a:pt x="0" y="145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6700" y="3404834"/>
            <a:ext cx="17193650" cy="213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3"/>
              </a:lnSpc>
            </a:pPr>
            <a:r>
              <a:rPr lang="en-US" sz="14538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6165868" y="-507289"/>
            <a:ext cx="3940820" cy="4159177"/>
          </a:xfrm>
          <a:custGeom>
            <a:avLst/>
            <a:gdLst/>
            <a:ahLst/>
            <a:cxnLst/>
            <a:rect l="l" t="t" r="r" b="b"/>
            <a:pathLst>
              <a:path w="3940820" h="4159177">
                <a:moveTo>
                  <a:pt x="3940820" y="0"/>
                </a:moveTo>
                <a:lnTo>
                  <a:pt x="0" y="0"/>
                </a:lnTo>
                <a:lnTo>
                  <a:pt x="0" y="4159177"/>
                </a:lnTo>
                <a:lnTo>
                  <a:pt x="3940820" y="4159177"/>
                </a:lnTo>
                <a:lnTo>
                  <a:pt x="394082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47175" y="5993608"/>
            <a:ext cx="1719365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999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Presented by: Eshita Talukdar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969299" y="3864927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969299" y="4834193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969299" y="5784056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959774" y="6858276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624427" y="2820505"/>
            <a:ext cx="764035" cy="6938660"/>
            <a:chOff x="0" y="0"/>
            <a:chExt cx="201227" cy="18274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1227" cy="1827466"/>
            </a:xfrm>
            <a:custGeom>
              <a:avLst/>
              <a:gdLst/>
              <a:ahLst/>
              <a:cxnLst/>
              <a:rect l="l" t="t" r="r" b="b"/>
              <a:pathLst>
                <a:path w="201227" h="1827466">
                  <a:moveTo>
                    <a:pt x="100614" y="0"/>
                  </a:moveTo>
                  <a:lnTo>
                    <a:pt x="100614" y="0"/>
                  </a:lnTo>
                  <a:cubicBezTo>
                    <a:pt x="127298" y="0"/>
                    <a:pt x="152890" y="10600"/>
                    <a:pt x="171758" y="29469"/>
                  </a:cubicBezTo>
                  <a:cubicBezTo>
                    <a:pt x="190627" y="48338"/>
                    <a:pt x="201227" y="73929"/>
                    <a:pt x="201227" y="100614"/>
                  </a:cubicBezTo>
                  <a:lnTo>
                    <a:pt x="201227" y="1726852"/>
                  </a:lnTo>
                  <a:cubicBezTo>
                    <a:pt x="201227" y="1753537"/>
                    <a:pt x="190627" y="1779128"/>
                    <a:pt x="171758" y="1797997"/>
                  </a:cubicBezTo>
                  <a:cubicBezTo>
                    <a:pt x="152890" y="1816866"/>
                    <a:pt x="127298" y="1827466"/>
                    <a:pt x="100614" y="1827466"/>
                  </a:cubicBezTo>
                  <a:lnTo>
                    <a:pt x="100614" y="1827466"/>
                  </a:lnTo>
                  <a:cubicBezTo>
                    <a:pt x="73929" y="1827466"/>
                    <a:pt x="48338" y="1816866"/>
                    <a:pt x="29469" y="1797997"/>
                  </a:cubicBezTo>
                  <a:cubicBezTo>
                    <a:pt x="10600" y="1779128"/>
                    <a:pt x="0" y="1753537"/>
                    <a:pt x="0" y="1726852"/>
                  </a:cubicBezTo>
                  <a:lnTo>
                    <a:pt x="0" y="100614"/>
                  </a:lnTo>
                  <a:cubicBezTo>
                    <a:pt x="0" y="73929"/>
                    <a:pt x="10600" y="48338"/>
                    <a:pt x="29469" y="29469"/>
                  </a:cubicBezTo>
                  <a:cubicBezTo>
                    <a:pt x="48338" y="10600"/>
                    <a:pt x="73929" y="0"/>
                    <a:pt x="100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242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1227" cy="186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776919" y="7274560"/>
            <a:ext cx="1022162" cy="4421698"/>
            <a:chOff x="0" y="0"/>
            <a:chExt cx="269212" cy="11645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9211" cy="1164562"/>
            </a:xfrm>
            <a:custGeom>
              <a:avLst/>
              <a:gdLst/>
              <a:ahLst/>
              <a:cxnLst/>
              <a:rect l="l" t="t" r="r" b="b"/>
              <a:pathLst>
                <a:path w="269211" h="1164562">
                  <a:moveTo>
                    <a:pt x="134606" y="0"/>
                  </a:moveTo>
                  <a:lnTo>
                    <a:pt x="134606" y="0"/>
                  </a:lnTo>
                  <a:cubicBezTo>
                    <a:pt x="208946" y="0"/>
                    <a:pt x="269211" y="60265"/>
                    <a:pt x="269211" y="134606"/>
                  </a:cubicBezTo>
                  <a:lnTo>
                    <a:pt x="269211" y="1029957"/>
                  </a:lnTo>
                  <a:cubicBezTo>
                    <a:pt x="269211" y="1104297"/>
                    <a:pt x="208946" y="1164562"/>
                    <a:pt x="134606" y="1164562"/>
                  </a:cubicBezTo>
                  <a:lnTo>
                    <a:pt x="134606" y="1164562"/>
                  </a:lnTo>
                  <a:cubicBezTo>
                    <a:pt x="60265" y="1164562"/>
                    <a:pt x="0" y="1104297"/>
                    <a:pt x="0" y="1029957"/>
                  </a:cubicBezTo>
                  <a:lnTo>
                    <a:pt x="0" y="134606"/>
                  </a:lnTo>
                  <a:cubicBezTo>
                    <a:pt x="0" y="60265"/>
                    <a:pt x="60265" y="0"/>
                    <a:pt x="134606" y="0"/>
                  </a:cubicBezTo>
                  <a:close/>
                </a:path>
              </a:pathLst>
            </a:custGeom>
            <a:solidFill>
              <a:srgbClr val="4A17B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9212" cy="1202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11081" y="-1093063"/>
            <a:ext cx="1022162" cy="4421698"/>
            <a:chOff x="0" y="0"/>
            <a:chExt cx="269212" cy="11645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9211" cy="1164562"/>
            </a:xfrm>
            <a:custGeom>
              <a:avLst/>
              <a:gdLst/>
              <a:ahLst/>
              <a:cxnLst/>
              <a:rect l="l" t="t" r="r" b="b"/>
              <a:pathLst>
                <a:path w="269211" h="1164562">
                  <a:moveTo>
                    <a:pt x="134606" y="0"/>
                  </a:moveTo>
                  <a:lnTo>
                    <a:pt x="134606" y="0"/>
                  </a:lnTo>
                  <a:cubicBezTo>
                    <a:pt x="208946" y="0"/>
                    <a:pt x="269211" y="60265"/>
                    <a:pt x="269211" y="134606"/>
                  </a:cubicBezTo>
                  <a:lnTo>
                    <a:pt x="269211" y="1029957"/>
                  </a:lnTo>
                  <a:cubicBezTo>
                    <a:pt x="269211" y="1104297"/>
                    <a:pt x="208946" y="1164562"/>
                    <a:pt x="134606" y="1164562"/>
                  </a:cubicBezTo>
                  <a:lnTo>
                    <a:pt x="134606" y="1164562"/>
                  </a:lnTo>
                  <a:cubicBezTo>
                    <a:pt x="60265" y="1164562"/>
                    <a:pt x="0" y="1104297"/>
                    <a:pt x="0" y="1029957"/>
                  </a:cubicBezTo>
                  <a:lnTo>
                    <a:pt x="0" y="134606"/>
                  </a:lnTo>
                  <a:cubicBezTo>
                    <a:pt x="0" y="60265"/>
                    <a:pt x="60265" y="0"/>
                    <a:pt x="134606" y="0"/>
                  </a:cubicBezTo>
                  <a:close/>
                </a:path>
              </a:pathLst>
            </a:custGeom>
            <a:solidFill>
              <a:srgbClr val="4A17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69212" cy="1202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-272323" y="9032557"/>
            <a:ext cx="1566809" cy="1453216"/>
          </a:xfrm>
          <a:custGeom>
            <a:avLst/>
            <a:gdLst/>
            <a:ahLst/>
            <a:cxnLst/>
            <a:rect l="l" t="t" r="r" b="b"/>
            <a:pathLst>
              <a:path w="1566809" h="1453216">
                <a:moveTo>
                  <a:pt x="0" y="0"/>
                </a:moveTo>
                <a:lnTo>
                  <a:pt x="1566809" y="0"/>
                </a:lnTo>
                <a:lnTo>
                  <a:pt x="1566809" y="1453216"/>
                </a:lnTo>
                <a:lnTo>
                  <a:pt x="0" y="1453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14902" y="1189866"/>
            <a:ext cx="6622703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Table of Content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69299" y="3142121"/>
            <a:ext cx="1706352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69299" y="4114024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Objectives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69299" y="5131385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System Overview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69299" y="7188835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User Modules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4568" y="3275471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4093" y="4234003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4568" y="5242166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3274" y="6232266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24568" y="7269004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3274" y="8134500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06</a:t>
            </a:r>
          </a:p>
        </p:txBody>
      </p:sp>
      <p:sp>
        <p:nvSpPr>
          <p:cNvPr id="28" name="Freeform 28"/>
          <p:cNvSpPr/>
          <p:nvPr/>
        </p:nvSpPr>
        <p:spPr>
          <a:xfrm flipH="1">
            <a:off x="16165868" y="-507289"/>
            <a:ext cx="3940820" cy="4159177"/>
          </a:xfrm>
          <a:custGeom>
            <a:avLst/>
            <a:gdLst/>
            <a:ahLst/>
            <a:cxnLst/>
            <a:rect l="l" t="t" r="r" b="b"/>
            <a:pathLst>
              <a:path w="3940820" h="4159177">
                <a:moveTo>
                  <a:pt x="3940820" y="0"/>
                </a:moveTo>
                <a:lnTo>
                  <a:pt x="0" y="0"/>
                </a:lnTo>
                <a:lnTo>
                  <a:pt x="0" y="4159177"/>
                </a:lnTo>
                <a:lnTo>
                  <a:pt x="3940820" y="4159177"/>
                </a:lnTo>
                <a:lnTo>
                  <a:pt x="394082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969299" y="8181852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Admin Modules</a:t>
            </a:r>
          </a:p>
        </p:txBody>
      </p:sp>
      <p:sp>
        <p:nvSpPr>
          <p:cNvPr id="30" name="AutoShape 30"/>
          <p:cNvSpPr/>
          <p:nvPr/>
        </p:nvSpPr>
        <p:spPr>
          <a:xfrm>
            <a:off x="2959774" y="7929439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2959774" y="8979025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Technology Stack</a:t>
            </a:r>
          </a:p>
        </p:txBody>
      </p:sp>
      <p:sp>
        <p:nvSpPr>
          <p:cNvPr id="32" name="AutoShape 32"/>
          <p:cNvSpPr/>
          <p:nvPr/>
        </p:nvSpPr>
        <p:spPr>
          <a:xfrm>
            <a:off x="10747833" y="3869690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0747833" y="4838956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0747833" y="5903895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0738308" y="6853514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6" name="Group 36"/>
          <p:cNvGrpSpPr/>
          <p:nvPr/>
        </p:nvGrpSpPr>
        <p:grpSpPr>
          <a:xfrm>
            <a:off x="9402961" y="2916936"/>
            <a:ext cx="764035" cy="6842230"/>
            <a:chOff x="0" y="0"/>
            <a:chExt cx="201227" cy="180206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01227" cy="1802069"/>
            </a:xfrm>
            <a:custGeom>
              <a:avLst/>
              <a:gdLst/>
              <a:ahLst/>
              <a:cxnLst/>
              <a:rect l="l" t="t" r="r" b="b"/>
              <a:pathLst>
                <a:path w="201227" h="1802069">
                  <a:moveTo>
                    <a:pt x="100614" y="0"/>
                  </a:moveTo>
                  <a:lnTo>
                    <a:pt x="100614" y="0"/>
                  </a:lnTo>
                  <a:cubicBezTo>
                    <a:pt x="127298" y="0"/>
                    <a:pt x="152890" y="10600"/>
                    <a:pt x="171758" y="29469"/>
                  </a:cubicBezTo>
                  <a:cubicBezTo>
                    <a:pt x="190627" y="48338"/>
                    <a:pt x="201227" y="73929"/>
                    <a:pt x="201227" y="100614"/>
                  </a:cubicBezTo>
                  <a:lnTo>
                    <a:pt x="201227" y="1701455"/>
                  </a:lnTo>
                  <a:cubicBezTo>
                    <a:pt x="201227" y="1728139"/>
                    <a:pt x="190627" y="1753731"/>
                    <a:pt x="171758" y="1772600"/>
                  </a:cubicBezTo>
                  <a:cubicBezTo>
                    <a:pt x="152890" y="1791468"/>
                    <a:pt x="127298" y="1802069"/>
                    <a:pt x="100614" y="1802069"/>
                  </a:cubicBezTo>
                  <a:lnTo>
                    <a:pt x="100614" y="1802069"/>
                  </a:lnTo>
                  <a:cubicBezTo>
                    <a:pt x="73929" y="1802069"/>
                    <a:pt x="48338" y="1791468"/>
                    <a:pt x="29469" y="1772600"/>
                  </a:cubicBezTo>
                  <a:cubicBezTo>
                    <a:pt x="10600" y="1753731"/>
                    <a:pt x="0" y="1728139"/>
                    <a:pt x="0" y="1701455"/>
                  </a:cubicBezTo>
                  <a:lnTo>
                    <a:pt x="0" y="100614"/>
                  </a:lnTo>
                  <a:cubicBezTo>
                    <a:pt x="0" y="73929"/>
                    <a:pt x="10600" y="48338"/>
                    <a:pt x="29469" y="29469"/>
                  </a:cubicBezTo>
                  <a:cubicBezTo>
                    <a:pt x="48338" y="10600"/>
                    <a:pt x="73929" y="0"/>
                    <a:pt x="1006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71242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01227" cy="1840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747833" y="3240546"/>
            <a:ext cx="2469479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AI Integration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47833" y="4199078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Security Implementation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747833" y="5207241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Feasibility Analysis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738308" y="6197341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System Requirements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13121" y="8953626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07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485494" y="3284996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08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475969" y="4293158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09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94675" y="5283259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10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475969" y="6319996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11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94675" y="7185492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12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747833" y="7234079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System Architecture</a:t>
            </a:r>
          </a:p>
        </p:txBody>
      </p:sp>
      <p:sp>
        <p:nvSpPr>
          <p:cNvPr id="50" name="AutoShape 50"/>
          <p:cNvSpPr/>
          <p:nvPr/>
        </p:nvSpPr>
        <p:spPr>
          <a:xfrm>
            <a:off x="10738308" y="7924677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TextBox 51"/>
          <p:cNvSpPr txBox="1"/>
          <p:nvPr/>
        </p:nvSpPr>
        <p:spPr>
          <a:xfrm>
            <a:off x="10779942" y="8181852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Visual Demonstrations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507340" y="8018576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13</a:t>
            </a:r>
          </a:p>
        </p:txBody>
      </p:sp>
      <p:sp>
        <p:nvSpPr>
          <p:cNvPr id="53" name="AutoShape 53"/>
          <p:cNvSpPr/>
          <p:nvPr/>
        </p:nvSpPr>
        <p:spPr>
          <a:xfrm>
            <a:off x="10747833" y="8939338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TextBox 54"/>
          <p:cNvSpPr txBox="1"/>
          <p:nvPr/>
        </p:nvSpPr>
        <p:spPr>
          <a:xfrm>
            <a:off x="10779942" y="9016600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Conclusion &amp; Future Scope</a:t>
            </a:r>
          </a:p>
        </p:txBody>
      </p:sp>
      <p:sp>
        <p:nvSpPr>
          <p:cNvPr id="55" name="AutoShape 55"/>
          <p:cNvSpPr/>
          <p:nvPr/>
        </p:nvSpPr>
        <p:spPr>
          <a:xfrm>
            <a:off x="2959774" y="8849913"/>
            <a:ext cx="5582984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TextBox 56"/>
          <p:cNvSpPr txBox="1"/>
          <p:nvPr/>
        </p:nvSpPr>
        <p:spPr>
          <a:xfrm>
            <a:off x="2969299" y="6160729"/>
            <a:ext cx="4958007" cy="41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21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Functional Modules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507340" y="8886108"/>
            <a:ext cx="586649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b="1">
                <a:solidFill>
                  <a:srgbClr val="171242"/>
                </a:solidFill>
                <a:latin typeface="Inter Bold"/>
                <a:ea typeface="Inter Bold"/>
                <a:cs typeface="Inter Bold"/>
                <a:sym typeface="Inter Bold"/>
              </a:rPr>
              <a:t>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75242" y="-135892"/>
            <a:ext cx="2612758" cy="2735872"/>
          </a:xfrm>
          <a:custGeom>
            <a:avLst/>
            <a:gdLst/>
            <a:ahLst/>
            <a:cxnLst/>
            <a:rect l="l" t="t" r="r" b="b"/>
            <a:pathLst>
              <a:path w="2612758" h="2735872">
                <a:moveTo>
                  <a:pt x="0" y="0"/>
                </a:moveTo>
                <a:lnTo>
                  <a:pt x="2612758" y="0"/>
                </a:lnTo>
                <a:lnTo>
                  <a:pt x="2612758" y="2735872"/>
                </a:lnTo>
                <a:lnTo>
                  <a:pt x="0" y="273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84431" flipH="1">
            <a:off x="-139467" y="9030041"/>
            <a:ext cx="841441" cy="1952713"/>
          </a:xfrm>
          <a:custGeom>
            <a:avLst/>
            <a:gdLst/>
            <a:ahLst/>
            <a:cxnLst/>
            <a:rect l="l" t="t" r="r" b="b"/>
            <a:pathLst>
              <a:path w="841441" h="1952713">
                <a:moveTo>
                  <a:pt x="841441" y="0"/>
                </a:moveTo>
                <a:lnTo>
                  <a:pt x="0" y="0"/>
                </a:lnTo>
                <a:lnTo>
                  <a:pt x="0" y="1952712"/>
                </a:lnTo>
                <a:lnTo>
                  <a:pt x="841441" y="1952712"/>
                </a:lnTo>
                <a:lnTo>
                  <a:pt x="841441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04479" b="-3071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812607" y="2484271"/>
            <a:ext cx="7622458" cy="6532173"/>
            <a:chOff x="0" y="0"/>
            <a:chExt cx="786394" cy="673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6394" cy="673911"/>
            </a:xfrm>
            <a:custGeom>
              <a:avLst/>
              <a:gdLst/>
              <a:ahLst/>
              <a:cxnLst/>
              <a:rect l="l" t="t" r="r" b="b"/>
              <a:pathLst>
                <a:path w="786394" h="673911">
                  <a:moveTo>
                    <a:pt x="28439" y="0"/>
                  </a:moveTo>
                  <a:lnTo>
                    <a:pt x="757955" y="0"/>
                  </a:lnTo>
                  <a:cubicBezTo>
                    <a:pt x="765498" y="0"/>
                    <a:pt x="772731" y="2996"/>
                    <a:pt x="778064" y="8330"/>
                  </a:cubicBezTo>
                  <a:cubicBezTo>
                    <a:pt x="783398" y="13663"/>
                    <a:pt x="786394" y="20896"/>
                    <a:pt x="786394" y="28439"/>
                  </a:cubicBezTo>
                  <a:lnTo>
                    <a:pt x="786394" y="645473"/>
                  </a:lnTo>
                  <a:cubicBezTo>
                    <a:pt x="786394" y="661179"/>
                    <a:pt x="773661" y="673911"/>
                    <a:pt x="757955" y="673911"/>
                  </a:cubicBezTo>
                  <a:lnTo>
                    <a:pt x="28439" y="673911"/>
                  </a:lnTo>
                  <a:cubicBezTo>
                    <a:pt x="12732" y="673911"/>
                    <a:pt x="0" y="661179"/>
                    <a:pt x="0" y="645473"/>
                  </a:cubicBezTo>
                  <a:lnTo>
                    <a:pt x="0" y="28439"/>
                  </a:lnTo>
                  <a:cubicBezTo>
                    <a:pt x="0" y="12732"/>
                    <a:pt x="12732" y="0"/>
                    <a:pt x="28439" y="0"/>
                  </a:cubicBezTo>
                  <a:close/>
                </a:path>
              </a:pathLst>
            </a:custGeom>
            <a:blipFill>
              <a:blip r:embed="rId7"/>
              <a:stretch>
                <a:fillRect t="-8345" b="-8345"/>
              </a:stretch>
            </a:blipFill>
            <a:ln w="114300" cap="rnd">
              <a:solidFill>
                <a:srgbClr val="9063F2"/>
              </a:solidFill>
              <a:prstDash val="solid"/>
              <a:round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990600" y="1022859"/>
            <a:ext cx="459486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2089" y="2413161"/>
            <a:ext cx="8752736" cy="654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432" lvl="1" indent="-294216" algn="l">
              <a:lnSpc>
                <a:spcPts val="4115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Manual insurance management is slow, prone to errors, and resource-intensive, leading to high operational costs and poor customer experience</a:t>
            </a:r>
          </a:p>
          <a:p>
            <a:pPr algn="l">
              <a:lnSpc>
                <a:spcPts val="1798"/>
              </a:lnSpc>
            </a:pPr>
            <a:endParaRPr lang="en-US" sz="2725" spc="27">
              <a:solidFill>
                <a:srgbClr val="171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8432" lvl="1" indent="-294216" algn="l">
              <a:lnSpc>
                <a:spcPts val="4224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InsurAI aims to automate key insurance operations such as policy creation, renewal, claims, and analytics.</a:t>
            </a:r>
          </a:p>
          <a:p>
            <a:pPr algn="l">
              <a:lnSpc>
                <a:spcPts val="2207"/>
              </a:lnSpc>
            </a:pPr>
            <a:endParaRPr lang="en-US" sz="2725" spc="27">
              <a:solidFill>
                <a:srgbClr val="171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8432" lvl="1" indent="-294216" algn="l">
              <a:lnSpc>
                <a:spcPts val="4224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The platform integrates AI, automation, and analytics to streamline decision-making and customer service.</a:t>
            </a:r>
          </a:p>
          <a:p>
            <a:pPr algn="l">
              <a:lnSpc>
                <a:spcPts val="2098"/>
              </a:lnSpc>
            </a:pPr>
            <a:endParaRPr lang="en-US" sz="2725" spc="27">
              <a:solidFill>
                <a:srgbClr val="1712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8432" lvl="1" indent="-294216" algn="l">
              <a:lnSpc>
                <a:spcPts val="4224"/>
              </a:lnSpc>
              <a:buFont typeface="Arial"/>
              <a:buChar char="•"/>
            </a:pPr>
            <a:r>
              <a:rPr lang="en-US" sz="2725" spc="27">
                <a:solidFill>
                  <a:srgbClr val="171242"/>
                </a:solidFill>
                <a:latin typeface="Raleway"/>
                <a:ea typeface="Raleway"/>
                <a:cs typeface="Raleway"/>
                <a:sym typeface="Raleway"/>
              </a:rPr>
              <a:t>Automation Focus: Policy Creation, Claims Processing, and Real-time Reporting.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85813" y="-456118"/>
            <a:ext cx="2697413" cy="4273130"/>
          </a:xfrm>
          <a:custGeom>
            <a:avLst/>
            <a:gdLst/>
            <a:ahLst/>
            <a:cxnLst/>
            <a:rect l="l" t="t" r="r" b="b"/>
            <a:pathLst>
              <a:path w="2697413" h="4273130">
                <a:moveTo>
                  <a:pt x="0" y="0"/>
                </a:moveTo>
                <a:lnTo>
                  <a:pt x="2697413" y="0"/>
                </a:lnTo>
                <a:lnTo>
                  <a:pt x="2697413" y="4273130"/>
                </a:lnTo>
                <a:lnTo>
                  <a:pt x="0" y="4273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92118" y="-958614"/>
            <a:ext cx="2456756" cy="2542568"/>
          </a:xfrm>
          <a:custGeom>
            <a:avLst/>
            <a:gdLst/>
            <a:ahLst/>
            <a:cxnLst/>
            <a:rect l="l" t="t" r="r" b="b"/>
            <a:pathLst>
              <a:path w="2456756" h="2542568">
                <a:moveTo>
                  <a:pt x="0" y="0"/>
                </a:moveTo>
                <a:lnTo>
                  <a:pt x="2456757" y="0"/>
                </a:lnTo>
                <a:lnTo>
                  <a:pt x="2456757" y="2542568"/>
                </a:lnTo>
                <a:lnTo>
                  <a:pt x="0" y="2542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1608494" y="1736788"/>
            <a:ext cx="5162777" cy="0"/>
          </a:xfrm>
          <a:prstGeom prst="line">
            <a:avLst/>
          </a:prstGeom>
          <a:ln w="9525" cap="flat">
            <a:solidFill>
              <a:srgbClr val="171242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048619" y="2172099"/>
            <a:ext cx="6188810" cy="6196556"/>
          </a:xfrm>
          <a:custGeom>
            <a:avLst/>
            <a:gdLst/>
            <a:ahLst/>
            <a:cxnLst/>
            <a:rect l="l" t="t" r="r" b="b"/>
            <a:pathLst>
              <a:path w="6188810" h="6196556">
                <a:moveTo>
                  <a:pt x="0" y="0"/>
                </a:moveTo>
                <a:lnTo>
                  <a:pt x="6188811" y="0"/>
                </a:lnTo>
                <a:lnTo>
                  <a:pt x="6188811" y="6196556"/>
                </a:lnTo>
                <a:lnTo>
                  <a:pt x="0" y="6196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26926" y="1057275"/>
            <a:ext cx="4583908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275" y="2345359"/>
            <a:ext cx="7340750" cy="656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8"/>
              </a:lnSpc>
            </a:pPr>
            <a:endParaRPr/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Automate complete policy lifecycle (creation → renewal → expiration).</a:t>
            </a:r>
          </a:p>
          <a:p>
            <a:pPr algn="l">
              <a:lnSpc>
                <a:spcPts val="3248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Simplify claims submission and tracking for users.</a:t>
            </a:r>
          </a:p>
          <a:p>
            <a:pPr algn="l">
              <a:lnSpc>
                <a:spcPts val="3248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Provide real-time insights and analytics to admins.</a:t>
            </a:r>
          </a:p>
          <a:p>
            <a:pPr algn="l">
              <a:lnSpc>
                <a:spcPts val="3248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Enable AI-powered assistance for both users and administrators.</a:t>
            </a:r>
          </a:p>
          <a:p>
            <a:pPr algn="l">
              <a:lnSpc>
                <a:spcPts val="3248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89407" lvl="1" indent="-294704" algn="l">
              <a:lnSpc>
                <a:spcPts val="3248"/>
              </a:lnSpc>
              <a:buFont typeface="Arial"/>
              <a:buChar char="•"/>
            </a:pPr>
            <a:r>
              <a:rPr lang="en-US" sz="272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Ensure secure, scalable, multilingual access.</a:t>
            </a:r>
          </a:p>
          <a:p>
            <a:pPr algn="l">
              <a:lnSpc>
                <a:spcPts val="3248"/>
              </a:lnSpc>
            </a:pPr>
            <a:endParaRPr lang="en-US" sz="2729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464" y="7356807"/>
            <a:ext cx="3903794" cy="3132795"/>
          </a:xfrm>
          <a:custGeom>
            <a:avLst/>
            <a:gdLst/>
            <a:ahLst/>
            <a:cxnLst/>
            <a:rect l="l" t="t" r="r" b="b"/>
            <a:pathLst>
              <a:path w="3903794" h="3132795">
                <a:moveTo>
                  <a:pt x="0" y="0"/>
                </a:moveTo>
                <a:lnTo>
                  <a:pt x="3903795" y="0"/>
                </a:lnTo>
                <a:lnTo>
                  <a:pt x="3903795" y="3132795"/>
                </a:lnTo>
                <a:lnTo>
                  <a:pt x="0" y="313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60160" y="664810"/>
            <a:ext cx="3319817" cy="3236822"/>
          </a:xfrm>
          <a:custGeom>
            <a:avLst/>
            <a:gdLst/>
            <a:ahLst/>
            <a:cxnLst/>
            <a:rect l="l" t="t" r="r" b="b"/>
            <a:pathLst>
              <a:path w="3319817" h="3236822">
                <a:moveTo>
                  <a:pt x="0" y="0"/>
                </a:moveTo>
                <a:lnTo>
                  <a:pt x="3319817" y="0"/>
                </a:lnTo>
                <a:lnTo>
                  <a:pt x="3319817" y="3236822"/>
                </a:lnTo>
                <a:lnTo>
                  <a:pt x="0" y="3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08405" y="7845914"/>
            <a:ext cx="3007995" cy="3413328"/>
          </a:xfrm>
          <a:custGeom>
            <a:avLst/>
            <a:gdLst/>
            <a:ahLst/>
            <a:cxnLst/>
            <a:rect l="l" t="t" r="r" b="b"/>
            <a:pathLst>
              <a:path w="3007995" h="3413328">
                <a:moveTo>
                  <a:pt x="0" y="0"/>
                </a:moveTo>
                <a:lnTo>
                  <a:pt x="3007995" y="0"/>
                </a:lnTo>
                <a:lnTo>
                  <a:pt x="3007995" y="3413328"/>
                </a:lnTo>
                <a:lnTo>
                  <a:pt x="0" y="3413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0" y="-175217"/>
            <a:ext cx="1838851" cy="1667863"/>
          </a:xfrm>
          <a:custGeom>
            <a:avLst/>
            <a:gdLst/>
            <a:ahLst/>
            <a:cxnLst/>
            <a:rect l="l" t="t" r="r" b="b"/>
            <a:pathLst>
              <a:path w="1838851" h="1667863">
                <a:moveTo>
                  <a:pt x="1838851" y="1667863"/>
                </a:moveTo>
                <a:lnTo>
                  <a:pt x="0" y="1667863"/>
                </a:lnTo>
                <a:lnTo>
                  <a:pt x="0" y="0"/>
                </a:lnTo>
                <a:lnTo>
                  <a:pt x="1838851" y="0"/>
                </a:lnTo>
                <a:lnTo>
                  <a:pt x="1838851" y="1667863"/>
                </a:lnTo>
                <a:close/>
              </a:path>
            </a:pathLst>
          </a:custGeom>
          <a:blipFill>
            <a:blip r:embed="rId9">
              <a:alphaModFix amt="4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39690" b="-4323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35663" y="9306431"/>
            <a:ext cx="3131356" cy="576529"/>
          </a:xfrm>
          <a:custGeom>
            <a:avLst/>
            <a:gdLst/>
            <a:ahLst/>
            <a:cxnLst/>
            <a:rect l="l" t="t" r="r" b="b"/>
            <a:pathLst>
              <a:path w="3131356" h="576529">
                <a:moveTo>
                  <a:pt x="0" y="0"/>
                </a:moveTo>
                <a:lnTo>
                  <a:pt x="3131355" y="0"/>
                </a:lnTo>
                <a:lnTo>
                  <a:pt x="3131355" y="576529"/>
                </a:lnTo>
                <a:lnTo>
                  <a:pt x="0" y="576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6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329758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5400000">
            <a:off x="197672" y="3732216"/>
            <a:ext cx="432321" cy="338832"/>
          </a:xfrm>
          <a:custGeom>
            <a:avLst/>
            <a:gdLst/>
            <a:ahLst/>
            <a:cxnLst/>
            <a:rect l="l" t="t" r="r" b="b"/>
            <a:pathLst>
              <a:path w="432321" h="338832">
                <a:moveTo>
                  <a:pt x="0" y="0"/>
                </a:moveTo>
                <a:lnTo>
                  <a:pt x="432321" y="0"/>
                </a:lnTo>
                <a:lnTo>
                  <a:pt x="432321" y="338832"/>
                </a:lnTo>
                <a:lnTo>
                  <a:pt x="0" y="3388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3424" y="3000828"/>
            <a:ext cx="950066" cy="790930"/>
          </a:xfrm>
          <a:custGeom>
            <a:avLst/>
            <a:gdLst/>
            <a:ahLst/>
            <a:cxnLst/>
            <a:rect l="l" t="t" r="r" b="b"/>
            <a:pathLst>
              <a:path w="950066" h="790930">
                <a:moveTo>
                  <a:pt x="0" y="0"/>
                </a:moveTo>
                <a:lnTo>
                  <a:pt x="950065" y="0"/>
                </a:lnTo>
                <a:lnTo>
                  <a:pt x="950065" y="790930"/>
                </a:lnTo>
                <a:lnTo>
                  <a:pt x="0" y="7909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1999" y="4453396"/>
            <a:ext cx="1014640" cy="902107"/>
          </a:xfrm>
          <a:custGeom>
            <a:avLst/>
            <a:gdLst/>
            <a:ahLst/>
            <a:cxnLst/>
            <a:rect l="l" t="t" r="r" b="b"/>
            <a:pathLst>
              <a:path w="1014640" h="902107">
                <a:moveTo>
                  <a:pt x="0" y="0"/>
                </a:moveTo>
                <a:lnTo>
                  <a:pt x="1014639" y="0"/>
                </a:lnTo>
                <a:lnTo>
                  <a:pt x="1014639" y="902107"/>
                </a:lnTo>
                <a:lnTo>
                  <a:pt x="0" y="9021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57155" y="5896067"/>
            <a:ext cx="924910" cy="803515"/>
          </a:xfrm>
          <a:custGeom>
            <a:avLst/>
            <a:gdLst/>
            <a:ahLst/>
            <a:cxnLst/>
            <a:rect l="l" t="t" r="r" b="b"/>
            <a:pathLst>
              <a:path w="924910" h="803515">
                <a:moveTo>
                  <a:pt x="0" y="0"/>
                </a:moveTo>
                <a:lnTo>
                  <a:pt x="924909" y="0"/>
                </a:lnTo>
                <a:lnTo>
                  <a:pt x="924909" y="803515"/>
                </a:lnTo>
                <a:lnTo>
                  <a:pt x="0" y="8035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1999" y="7313501"/>
            <a:ext cx="842106" cy="772632"/>
          </a:xfrm>
          <a:custGeom>
            <a:avLst/>
            <a:gdLst/>
            <a:ahLst/>
            <a:cxnLst/>
            <a:rect l="l" t="t" r="r" b="b"/>
            <a:pathLst>
              <a:path w="842106" h="772632">
                <a:moveTo>
                  <a:pt x="0" y="0"/>
                </a:moveTo>
                <a:lnTo>
                  <a:pt x="842105" y="0"/>
                </a:lnTo>
                <a:lnTo>
                  <a:pt x="842105" y="772632"/>
                </a:lnTo>
                <a:lnTo>
                  <a:pt x="0" y="77263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31999" y="8495492"/>
            <a:ext cx="1014640" cy="781273"/>
          </a:xfrm>
          <a:custGeom>
            <a:avLst/>
            <a:gdLst/>
            <a:ahLst/>
            <a:cxnLst/>
            <a:rect l="l" t="t" r="r" b="b"/>
            <a:pathLst>
              <a:path w="1014640" h="781273">
                <a:moveTo>
                  <a:pt x="0" y="0"/>
                </a:moveTo>
                <a:lnTo>
                  <a:pt x="1014639" y="0"/>
                </a:lnTo>
                <a:lnTo>
                  <a:pt x="1014639" y="781273"/>
                </a:lnTo>
                <a:lnTo>
                  <a:pt x="0" y="78127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98351" y="1057275"/>
            <a:ext cx="6282971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84131" y="2578625"/>
            <a:ext cx="13259763" cy="697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3"/>
              </a:lnSpc>
            </a:pPr>
            <a:endParaRPr/>
          </a:p>
          <a:p>
            <a:pPr algn="l">
              <a:lnSpc>
                <a:spcPts val="4113"/>
              </a:lnSpc>
            </a:pPr>
            <a:r>
              <a:rPr lang="en-US" sz="318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Web-based application with two roles: User &amp; Admin.</a:t>
            </a:r>
          </a:p>
          <a:p>
            <a:pPr algn="l">
              <a:lnSpc>
                <a:spcPts val="3380"/>
              </a:lnSpc>
            </a:pPr>
            <a:endParaRPr lang="en-US" sz="3188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232"/>
              </a:lnSpc>
            </a:pPr>
            <a:endParaRPr lang="en-US" sz="3188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113"/>
              </a:lnSpc>
            </a:pPr>
            <a:r>
              <a:rPr lang="en-US" sz="318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Common landing page for all users (hero section, why trust us, policy browsing).</a:t>
            </a:r>
          </a:p>
          <a:p>
            <a:pPr algn="l">
              <a:lnSpc>
                <a:spcPts val="4113"/>
              </a:lnSpc>
            </a:pPr>
            <a:endParaRPr lang="en-US" sz="3188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1594"/>
              </a:lnSpc>
            </a:pPr>
            <a:endParaRPr lang="en-US" sz="3188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113"/>
              </a:lnSpc>
            </a:pPr>
            <a:r>
              <a:rPr lang="en-US" sz="318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Role-based dashboards with unique privileges.</a:t>
            </a:r>
          </a:p>
          <a:p>
            <a:pPr algn="l">
              <a:lnSpc>
                <a:spcPts val="1594"/>
              </a:lnSpc>
            </a:pPr>
            <a:endParaRPr lang="en-US" sz="3188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113"/>
              </a:lnSpc>
            </a:pPr>
            <a:endParaRPr lang="en-US" sz="3188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113"/>
              </a:lnSpc>
            </a:pPr>
            <a:r>
              <a:rPr lang="en-US" sz="318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Integration with Gemini AI Chatbot for intelligent Q&amp;A.</a:t>
            </a:r>
          </a:p>
          <a:p>
            <a:pPr algn="l">
              <a:lnSpc>
                <a:spcPts val="4113"/>
              </a:lnSpc>
            </a:pPr>
            <a:endParaRPr lang="en-US" sz="3188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1594"/>
              </a:lnSpc>
            </a:pPr>
            <a:endParaRPr lang="en-US" sz="3188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4113"/>
              </a:lnSpc>
            </a:pPr>
            <a:r>
              <a:rPr lang="en-US" sz="318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Multilingual support: English, Hindi, Bengali</a:t>
            </a:r>
          </a:p>
          <a:p>
            <a:pPr algn="l">
              <a:lnSpc>
                <a:spcPts val="4113"/>
              </a:lnSpc>
            </a:pPr>
            <a:endParaRPr lang="en-US" sz="3188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22221" y="7817538"/>
            <a:ext cx="3288991" cy="2992982"/>
          </a:xfrm>
          <a:custGeom>
            <a:avLst/>
            <a:gdLst/>
            <a:ahLst/>
            <a:cxnLst/>
            <a:rect l="l" t="t" r="r" b="b"/>
            <a:pathLst>
              <a:path w="3288991" h="2992982">
                <a:moveTo>
                  <a:pt x="0" y="0"/>
                </a:moveTo>
                <a:lnTo>
                  <a:pt x="3288991" y="0"/>
                </a:lnTo>
                <a:lnTo>
                  <a:pt x="3288991" y="2992982"/>
                </a:lnTo>
                <a:lnTo>
                  <a:pt x="0" y="299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69327" y="-322492"/>
            <a:ext cx="1677903" cy="2801173"/>
          </a:xfrm>
          <a:custGeom>
            <a:avLst/>
            <a:gdLst/>
            <a:ahLst/>
            <a:cxnLst/>
            <a:rect l="l" t="t" r="r" b="b"/>
            <a:pathLst>
              <a:path w="1677903" h="2801173">
                <a:moveTo>
                  <a:pt x="0" y="0"/>
                </a:moveTo>
                <a:lnTo>
                  <a:pt x="1677903" y="0"/>
                </a:lnTo>
                <a:lnTo>
                  <a:pt x="1677903" y="2801173"/>
                </a:lnTo>
                <a:lnTo>
                  <a:pt x="0" y="280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7899" r="-6607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61262" y="8457378"/>
            <a:ext cx="2595975" cy="2203334"/>
          </a:xfrm>
          <a:custGeom>
            <a:avLst/>
            <a:gdLst/>
            <a:ahLst/>
            <a:cxnLst/>
            <a:rect l="l" t="t" r="r" b="b"/>
            <a:pathLst>
              <a:path w="2595975" h="2203334">
                <a:moveTo>
                  <a:pt x="0" y="0"/>
                </a:moveTo>
                <a:lnTo>
                  <a:pt x="2595975" y="0"/>
                </a:lnTo>
                <a:lnTo>
                  <a:pt x="2595975" y="2203334"/>
                </a:lnTo>
                <a:lnTo>
                  <a:pt x="0" y="2203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84051" y="-594116"/>
            <a:ext cx="3050821" cy="2833450"/>
          </a:xfrm>
          <a:custGeom>
            <a:avLst/>
            <a:gdLst/>
            <a:ahLst/>
            <a:cxnLst/>
            <a:rect l="l" t="t" r="r" b="b"/>
            <a:pathLst>
              <a:path w="3050821" h="2833450">
                <a:moveTo>
                  <a:pt x="0" y="0"/>
                </a:moveTo>
                <a:lnTo>
                  <a:pt x="3050821" y="0"/>
                </a:lnTo>
                <a:lnTo>
                  <a:pt x="3050821" y="2833449"/>
                </a:lnTo>
                <a:lnTo>
                  <a:pt x="0" y="28334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66072" y="6382803"/>
            <a:ext cx="4658339" cy="2978699"/>
          </a:xfrm>
          <a:custGeom>
            <a:avLst/>
            <a:gdLst/>
            <a:ahLst/>
            <a:cxnLst/>
            <a:rect l="l" t="t" r="r" b="b"/>
            <a:pathLst>
              <a:path w="4658339" h="2978699">
                <a:moveTo>
                  <a:pt x="0" y="0"/>
                </a:moveTo>
                <a:lnTo>
                  <a:pt x="4658338" y="0"/>
                </a:lnTo>
                <a:lnTo>
                  <a:pt x="4658338" y="2978699"/>
                </a:lnTo>
                <a:lnTo>
                  <a:pt x="0" y="2978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563" t="-379" r="-15293" b="-37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701116" y="1671447"/>
            <a:ext cx="3422285" cy="3956875"/>
          </a:xfrm>
          <a:custGeom>
            <a:avLst/>
            <a:gdLst/>
            <a:ahLst/>
            <a:cxnLst/>
            <a:rect l="l" t="t" r="r" b="b"/>
            <a:pathLst>
              <a:path w="3422285" h="3956875">
                <a:moveTo>
                  <a:pt x="0" y="0"/>
                </a:moveTo>
                <a:lnTo>
                  <a:pt x="3422285" y="0"/>
                </a:lnTo>
                <a:lnTo>
                  <a:pt x="3422285" y="3956875"/>
                </a:lnTo>
                <a:lnTo>
                  <a:pt x="0" y="3956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7608" t="-3209" r="-18822" b="-733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50391" y="1671447"/>
            <a:ext cx="3350282" cy="3963356"/>
          </a:xfrm>
          <a:custGeom>
            <a:avLst/>
            <a:gdLst/>
            <a:ahLst/>
            <a:cxnLst/>
            <a:rect l="l" t="t" r="r" b="b"/>
            <a:pathLst>
              <a:path w="3350282" h="3963356">
                <a:moveTo>
                  <a:pt x="0" y="0"/>
                </a:moveTo>
                <a:lnTo>
                  <a:pt x="3350282" y="0"/>
                </a:lnTo>
                <a:lnTo>
                  <a:pt x="3350282" y="3963356"/>
                </a:lnTo>
                <a:lnTo>
                  <a:pt x="0" y="39633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48" r="-4954" b="-1943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829253" y="6382803"/>
            <a:ext cx="6184280" cy="2978699"/>
          </a:xfrm>
          <a:custGeom>
            <a:avLst/>
            <a:gdLst/>
            <a:ahLst/>
            <a:cxnLst/>
            <a:rect l="l" t="t" r="r" b="b"/>
            <a:pathLst>
              <a:path w="6184280" h="2978699">
                <a:moveTo>
                  <a:pt x="0" y="0"/>
                </a:moveTo>
                <a:lnTo>
                  <a:pt x="6184280" y="0"/>
                </a:lnTo>
                <a:lnTo>
                  <a:pt x="6184280" y="2978699"/>
                </a:lnTo>
                <a:lnTo>
                  <a:pt x="0" y="29786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702" t="-17685" r="-57838" b="-1897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17401" y="781050"/>
            <a:ext cx="782659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Functional Modules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8341" y="2258383"/>
            <a:ext cx="4242921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Authentication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958662"/>
            <a:ext cx="555856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Login/Signup with JWT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Role-based access control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1855" y="6177477"/>
            <a:ext cx="5278004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Landing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7530" y="6944179"/>
            <a:ext cx="562090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Hero &amp; Trust Sections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Policy browsing (post login)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003079" y="8352302"/>
            <a:ext cx="4118001" cy="3304696"/>
          </a:xfrm>
          <a:custGeom>
            <a:avLst/>
            <a:gdLst/>
            <a:ahLst/>
            <a:cxnLst/>
            <a:rect l="l" t="t" r="r" b="b"/>
            <a:pathLst>
              <a:path w="4118001" h="3304696">
                <a:moveTo>
                  <a:pt x="4118001" y="0"/>
                </a:moveTo>
                <a:lnTo>
                  <a:pt x="0" y="0"/>
                </a:lnTo>
                <a:lnTo>
                  <a:pt x="0" y="3304696"/>
                </a:lnTo>
                <a:lnTo>
                  <a:pt x="4118001" y="3304696"/>
                </a:lnTo>
                <a:lnTo>
                  <a:pt x="4118001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75301" y="-399408"/>
            <a:ext cx="4072633" cy="3263197"/>
          </a:xfrm>
          <a:custGeom>
            <a:avLst/>
            <a:gdLst/>
            <a:ahLst/>
            <a:cxnLst/>
            <a:rect l="l" t="t" r="r" b="b"/>
            <a:pathLst>
              <a:path w="4072633" h="3263197">
                <a:moveTo>
                  <a:pt x="0" y="0"/>
                </a:moveTo>
                <a:lnTo>
                  <a:pt x="4072633" y="0"/>
                </a:lnTo>
                <a:lnTo>
                  <a:pt x="4072633" y="3263197"/>
                </a:lnTo>
                <a:lnTo>
                  <a:pt x="0" y="3263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21286" y="2306008"/>
            <a:ext cx="33001" cy="6600128"/>
          </a:xfrm>
          <a:custGeom>
            <a:avLst/>
            <a:gdLst/>
            <a:ahLst/>
            <a:cxnLst/>
            <a:rect l="l" t="t" r="r" b="b"/>
            <a:pathLst>
              <a:path w="33001" h="6600128">
                <a:moveTo>
                  <a:pt x="0" y="0"/>
                </a:moveTo>
                <a:lnTo>
                  <a:pt x="33001" y="0"/>
                </a:lnTo>
                <a:lnTo>
                  <a:pt x="33001" y="6600128"/>
                </a:lnTo>
                <a:lnTo>
                  <a:pt x="0" y="6600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7401" y="781050"/>
            <a:ext cx="782659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User-Side Modules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29480" y="2515129"/>
            <a:ext cx="4242921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Dashboard: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0889" y="3293958"/>
            <a:ext cx="592919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Active &amp; expired policies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Monthly premium &amp; total coverage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47405" y="6235247"/>
            <a:ext cx="5278004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Policy Details: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7535" y="7068875"/>
            <a:ext cx="48524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Policy name, remaining days, etc.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49860" y="2496079"/>
            <a:ext cx="5278004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Claims: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49835" y="3491632"/>
            <a:ext cx="562090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File claim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Track claim status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0483" y="6235247"/>
            <a:ext cx="5278004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Chatbot: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30612" y="7068875"/>
            <a:ext cx="562090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 AI assistance for policies, claims &amp; procedures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1" t="-126432" r="-173733" b="-5591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5158188" y="8382604"/>
            <a:ext cx="3413968" cy="2188443"/>
          </a:xfrm>
          <a:custGeom>
            <a:avLst/>
            <a:gdLst/>
            <a:ahLst/>
            <a:cxnLst/>
            <a:rect l="l" t="t" r="r" b="b"/>
            <a:pathLst>
              <a:path w="3413968" h="2188443">
                <a:moveTo>
                  <a:pt x="0" y="2188443"/>
                </a:moveTo>
                <a:lnTo>
                  <a:pt x="3413968" y="2188443"/>
                </a:lnTo>
                <a:lnTo>
                  <a:pt x="3413968" y="0"/>
                </a:lnTo>
                <a:lnTo>
                  <a:pt x="0" y="0"/>
                </a:lnTo>
                <a:lnTo>
                  <a:pt x="0" y="2188443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5150" r="-1824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25304" y="-1066017"/>
            <a:ext cx="4828378" cy="3760099"/>
          </a:xfrm>
          <a:custGeom>
            <a:avLst/>
            <a:gdLst/>
            <a:ahLst/>
            <a:cxnLst/>
            <a:rect l="l" t="t" r="r" b="b"/>
            <a:pathLst>
              <a:path w="4828378" h="3760099">
                <a:moveTo>
                  <a:pt x="0" y="0"/>
                </a:moveTo>
                <a:lnTo>
                  <a:pt x="4828378" y="0"/>
                </a:lnTo>
                <a:lnTo>
                  <a:pt x="4828378" y="3760099"/>
                </a:lnTo>
                <a:lnTo>
                  <a:pt x="0" y="3760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75301" y="-399408"/>
            <a:ext cx="4072633" cy="3263197"/>
          </a:xfrm>
          <a:custGeom>
            <a:avLst/>
            <a:gdLst/>
            <a:ahLst/>
            <a:cxnLst/>
            <a:rect l="l" t="t" r="r" b="b"/>
            <a:pathLst>
              <a:path w="4072633" h="3263197">
                <a:moveTo>
                  <a:pt x="0" y="0"/>
                </a:moveTo>
                <a:lnTo>
                  <a:pt x="4072633" y="0"/>
                </a:lnTo>
                <a:lnTo>
                  <a:pt x="4072633" y="3263197"/>
                </a:lnTo>
                <a:lnTo>
                  <a:pt x="0" y="3263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21286" y="2306008"/>
            <a:ext cx="33001" cy="6600128"/>
          </a:xfrm>
          <a:custGeom>
            <a:avLst/>
            <a:gdLst/>
            <a:ahLst/>
            <a:cxnLst/>
            <a:rect l="l" t="t" r="r" b="b"/>
            <a:pathLst>
              <a:path w="33001" h="6600128">
                <a:moveTo>
                  <a:pt x="0" y="0"/>
                </a:moveTo>
                <a:lnTo>
                  <a:pt x="33001" y="0"/>
                </a:lnTo>
                <a:lnTo>
                  <a:pt x="33001" y="6600128"/>
                </a:lnTo>
                <a:lnTo>
                  <a:pt x="0" y="66001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17401" y="781050"/>
            <a:ext cx="782659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Admin-Side Modules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34094" y="2515129"/>
            <a:ext cx="6252754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Dashboard Analytics: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503" y="3293958"/>
            <a:ext cx="653134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Total policies, users, active purchases, and claims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Weekly user registrations &amp; claims (via charts)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5374" y="6397086"/>
            <a:ext cx="5278004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Manage Policies: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55503" y="7192614"/>
            <a:ext cx="485243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Create, edit, delete, search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9801" y="2439089"/>
            <a:ext cx="5278004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Manage Users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71824" y="3236968"/>
            <a:ext cx="5620904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24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View, update, delete users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09326" y="7059264"/>
            <a:ext cx="5278004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Report Analytics: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66426" y="7921467"/>
            <a:ext cx="5620904" cy="91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356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Pie chart, area &amp; line graphs for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94150" y="4806592"/>
            <a:ext cx="5278004" cy="643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6"/>
              </a:lnSpc>
            </a:pPr>
            <a:r>
              <a:rPr lang="en-US" sz="4400" b="1">
                <a:solidFill>
                  <a:srgbClr val="3F3D4E"/>
                </a:solidFill>
                <a:latin typeface="Raleway Bold"/>
                <a:ea typeface="Raleway Bold"/>
                <a:cs typeface="Raleway Bold"/>
                <a:sym typeface="Raleway Bold"/>
              </a:rPr>
              <a:t>Manage Claims: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2462" y="5459245"/>
            <a:ext cx="5620904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249"/>
              </a:lnSpc>
              <a:buFont typeface="Arial"/>
              <a:buChar char="•"/>
            </a:pPr>
            <a:r>
              <a:rPr lang="en-US" sz="3399">
                <a:solidFill>
                  <a:srgbClr val="171242"/>
                </a:solidFill>
                <a:latin typeface="Canva Sans"/>
                <a:ea typeface="Canva Sans"/>
                <a:cs typeface="Canva Sans"/>
                <a:sym typeface="Canva Sans"/>
              </a:rPr>
              <a:t>View, approve/reject, filter/search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3" t="-113959" r="-180991" b="-683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44326" y="7191731"/>
            <a:ext cx="3510810" cy="3769998"/>
          </a:xfrm>
          <a:custGeom>
            <a:avLst/>
            <a:gdLst/>
            <a:ahLst/>
            <a:cxnLst/>
            <a:rect l="l" t="t" r="r" b="b"/>
            <a:pathLst>
              <a:path w="3510810" h="3769998">
                <a:moveTo>
                  <a:pt x="0" y="0"/>
                </a:moveTo>
                <a:lnTo>
                  <a:pt x="3510810" y="0"/>
                </a:lnTo>
                <a:lnTo>
                  <a:pt x="3510810" y="3769998"/>
                </a:lnTo>
                <a:lnTo>
                  <a:pt x="0" y="3769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1789313" y="-772677"/>
            <a:ext cx="4067847" cy="2979698"/>
          </a:xfrm>
          <a:custGeom>
            <a:avLst/>
            <a:gdLst/>
            <a:ahLst/>
            <a:cxnLst/>
            <a:rect l="l" t="t" r="r" b="b"/>
            <a:pathLst>
              <a:path w="4067847" h="2979698">
                <a:moveTo>
                  <a:pt x="4067848" y="0"/>
                </a:moveTo>
                <a:lnTo>
                  <a:pt x="0" y="0"/>
                </a:lnTo>
                <a:lnTo>
                  <a:pt x="0" y="2979698"/>
                </a:lnTo>
                <a:lnTo>
                  <a:pt x="4067848" y="2979698"/>
                </a:lnTo>
                <a:lnTo>
                  <a:pt x="4067848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62772" y="-150197"/>
            <a:ext cx="825228" cy="1178897"/>
          </a:xfrm>
          <a:custGeom>
            <a:avLst/>
            <a:gdLst/>
            <a:ahLst/>
            <a:cxnLst/>
            <a:rect l="l" t="t" r="r" b="b"/>
            <a:pathLst>
              <a:path w="825228" h="1178897">
                <a:moveTo>
                  <a:pt x="0" y="0"/>
                </a:moveTo>
                <a:lnTo>
                  <a:pt x="825228" y="0"/>
                </a:lnTo>
                <a:lnTo>
                  <a:pt x="825228" y="1178897"/>
                </a:lnTo>
                <a:lnTo>
                  <a:pt x="0" y="1178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Object 6"/>
          <p:cNvGraphicFramePr/>
          <p:nvPr/>
        </p:nvGraphicFramePr>
        <p:xfrm>
          <a:off x="4075793" y="3002250"/>
          <a:ext cx="9776253" cy="822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11734800" imgH="10172700" progId="Excel.Sheet.12">
                  <p:embed/>
                </p:oleObj>
              </mc:Choice>
              <mc:Fallback>
                <p:oleObj name="Worksheet" r:id="rId9" imgW="11734800" imgH="1017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75793" y="3002250"/>
                        <a:ext cx="9776253" cy="822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326926" y="1057275"/>
            <a:ext cx="707109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599" b="1">
                <a:solidFill>
                  <a:srgbClr val="171242"/>
                </a:solidFill>
                <a:latin typeface="Raleway Bold"/>
                <a:ea typeface="Raleway Bold"/>
                <a:cs typeface="Raleway Bold"/>
                <a:sym typeface="Raleway Bold"/>
              </a:rPr>
              <a:t>Technologies Used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Custom</PresentationFormat>
  <Paragraphs>158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Calibri</vt:lpstr>
      <vt:lpstr>Raleway Bold</vt:lpstr>
      <vt:lpstr>Raleway Medium</vt:lpstr>
      <vt:lpstr>Inter Bold</vt:lpstr>
      <vt:lpstr>Canva Sans Bold</vt:lpstr>
      <vt:lpstr>Canva Sans</vt:lpstr>
      <vt:lpstr>Arial</vt:lpstr>
      <vt:lpstr>Raleway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Gradient Tech Monthly KPI Review Presentation</dc:title>
  <dc:creator>Eshita Talukdar</dc:creator>
  <cp:lastModifiedBy>Eshita Talukdar</cp:lastModifiedBy>
  <cp:revision>1</cp:revision>
  <dcterms:created xsi:type="dcterms:W3CDTF">2006-08-16T00:00:00Z</dcterms:created>
  <dcterms:modified xsi:type="dcterms:W3CDTF">2025-10-08T08:18:19Z</dcterms:modified>
  <dc:identifier>DAG1HDH_MIM</dc:identifier>
</cp:coreProperties>
</file>